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3" r:id="rId4"/>
    <p:sldMasterId id="2147483684" r:id="rId5"/>
    <p:sldMasterId id="214748368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9EE33BD-9AFA-4F6C-A75B-C7C1AF948654}">
  <a:tblStyle styleId="{99EE33BD-9AFA-4F6C-A75B-C7C1AF94865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2479E36-A17A-4FE9-9A1A-5AD46493028F}"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slide" Target="slides/slide100.xml"/><Relationship Id="rId106" Type="http://schemas.openxmlformats.org/officeDocument/2006/relationships/slide" Target="slides/slide99.xml"/><Relationship Id="rId105" Type="http://schemas.openxmlformats.org/officeDocument/2006/relationships/slide" Target="slides/slide98.xml"/><Relationship Id="rId104" Type="http://schemas.openxmlformats.org/officeDocument/2006/relationships/slide" Target="slides/slide97.xml"/><Relationship Id="rId109" Type="http://schemas.openxmlformats.org/officeDocument/2006/relationships/slide" Target="slides/slide102.xml"/><Relationship Id="rId108" Type="http://schemas.openxmlformats.org/officeDocument/2006/relationships/slide" Target="slides/slide101.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slide" Target="slides/slide96.xml"/><Relationship Id="rId102" Type="http://schemas.openxmlformats.org/officeDocument/2006/relationships/slide" Target="slides/slide95.xml"/><Relationship Id="rId101" Type="http://schemas.openxmlformats.org/officeDocument/2006/relationships/slide" Target="slides/slide94.xml"/><Relationship Id="rId100" Type="http://schemas.openxmlformats.org/officeDocument/2006/relationships/slide" Target="slides/slide93.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slide" Target="slides/slide88.xml"/><Relationship Id="rId94" Type="http://schemas.openxmlformats.org/officeDocument/2006/relationships/slide" Target="slides/slide87.xml"/><Relationship Id="rId97" Type="http://schemas.openxmlformats.org/officeDocument/2006/relationships/slide" Target="slides/slide90.xml"/><Relationship Id="rId96" Type="http://schemas.openxmlformats.org/officeDocument/2006/relationships/slide" Target="slides/slide89.xml"/><Relationship Id="rId11" Type="http://schemas.openxmlformats.org/officeDocument/2006/relationships/slide" Target="slides/slide4.xml"/><Relationship Id="rId99" Type="http://schemas.openxmlformats.org/officeDocument/2006/relationships/slide" Target="slides/slide92.xml"/><Relationship Id="rId10" Type="http://schemas.openxmlformats.org/officeDocument/2006/relationships/slide" Target="slides/slide3.xml"/><Relationship Id="rId98" Type="http://schemas.openxmlformats.org/officeDocument/2006/relationships/slide" Target="slides/slide91.xml"/><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slide" Target="slides/slide84.xml"/><Relationship Id="rId90" Type="http://schemas.openxmlformats.org/officeDocument/2006/relationships/slide" Target="slides/slide83.xml"/><Relationship Id="rId93" Type="http://schemas.openxmlformats.org/officeDocument/2006/relationships/slide" Target="slides/slide86.xml"/><Relationship Id="rId92" Type="http://schemas.openxmlformats.org/officeDocument/2006/relationships/slide" Target="slides/slide85.xml"/><Relationship Id="rId118" Type="http://schemas.openxmlformats.org/officeDocument/2006/relationships/slide" Target="slides/slide111.xml"/><Relationship Id="rId117" Type="http://schemas.openxmlformats.org/officeDocument/2006/relationships/slide" Target="slides/slide110.xml"/><Relationship Id="rId116" Type="http://schemas.openxmlformats.org/officeDocument/2006/relationships/slide" Target="slides/slide109.xml"/><Relationship Id="rId115" Type="http://schemas.openxmlformats.org/officeDocument/2006/relationships/slide" Target="slides/slide108.xml"/><Relationship Id="rId119" Type="http://schemas.openxmlformats.org/officeDocument/2006/relationships/slide" Target="slides/slide112.xml"/><Relationship Id="rId15" Type="http://schemas.openxmlformats.org/officeDocument/2006/relationships/slide" Target="slides/slide8.xml"/><Relationship Id="rId110" Type="http://schemas.openxmlformats.org/officeDocument/2006/relationships/slide" Target="slides/slide103.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slide" Target="slides/slide107.xml"/><Relationship Id="rId18" Type="http://schemas.openxmlformats.org/officeDocument/2006/relationships/slide" Target="slides/slide11.xml"/><Relationship Id="rId113" Type="http://schemas.openxmlformats.org/officeDocument/2006/relationships/slide" Target="slides/slide106.xml"/><Relationship Id="rId112" Type="http://schemas.openxmlformats.org/officeDocument/2006/relationships/slide" Target="slides/slide105.xml"/><Relationship Id="rId111" Type="http://schemas.openxmlformats.org/officeDocument/2006/relationships/slide" Target="slides/slide104.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5b23aa6fa1_0_6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5b23aa6fa1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Today you need your brushes from your cubby, your palette, an apron, two containers of water, some paper towel, and your Painting booklet. Start by filling cyan, yellow, and magenta half full of water.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Sot ju duhen furçat nga dollapi juaj, paleta juaj, një përparëse, dy enë me ujë, pak peshqir letre dhe broshurën tuaj të pikturës. Filloni duke i mbushur ngjyrat cian, të verdhë dhe magenta deri në gjysmë me ujë.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ዛሬ ብሩሽዎችዎን ከኩቢዎ ፣ ከፓልቴልዎ ፣ ከአፓርታማዎ ፣ ከሁለት የውሃ ኮንቴይነሮች ፣ ከወረቀት ፎጣ እና ከሥዕል ቡክሌት ያስፈልግዎታል። ሳያን፣ ቢጫ እና ማጌንታ በግማሽ የተሞላ ውሃ በመሙላት ይጀምሩ።</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اليوم، ستحتاج إلى فرشك من خزانتك، ولوحة الألوان، ومئزر، وعبوتين من الماء، ومنشفة ورقية، وكتيب الرسم. ابدأ بملء الألوان السماوي والأصفر والأرجواني حتى نصفها بالماء.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Այսօր ձեզ անհրաժեշտ են ձեր վրձինները ձեր պահեստային տարածքից, ձեր պալիտրան, գոգնոց, երկու տարա ջուր, մի քիչ թղթե սրբիչ և ձեր նկարչական գրքույկը։ Սկսեք երկնագույն, դեղին և մանուշակագույն գույները կիսով չափ լցնելով ջրով։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Avui necessiteu els pinzells del vostre armari, la paleta, un davantal, dos recipients d'aigua, una tovallola de paper i el vostre llibret de pintura. Comenceu omplint el cian, el groc i el magenta fins a la meitat amb aigua.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今天你需要准备好储物柜里的画笔、调色板、围裙、两盒水、一些纸巾和你的绘画册。首先，将青色、黄色和品红色颜料倒入半桶水。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Vandaag heb je je penselen uit je opbergvakje, je palet, een schort, twee emmers water, een stuk keukenpapier en je schilderboekje nodig. Begin met het halfvol vullen van cyaan, geel en magenta met water.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امروز به قلم‌موهایتان از توی کمدتان، پالت، یک پیش‌بند، دو ظرف آب، مقداری دستمال کاغذی و دفترچه نقاشی‌تان نیاز دارید. با پر کردن ظرف‌های فیروزه‌ای، زرد و سرخابی تا نیمه از آب شروع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Aujourd'hui, vous aurez besoin de vos pinceaux, de votre palette, d'un tablier, de deux récipients d'eau, d'essuie-tout et de votre livret de peinture. Commencez par remplir à moitié les couleurs cyan, jaune et magenta d'eau.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Heute brauchst du deine Pinsel aus deinem Ablagefach, deine Palette, eine Schürze, zwei Behälter mit Wasser, ein paar Papiertücher und dein Malheft. Beginne damit, Cyan, Gelb und Magenta zur Hälfte mit Wasser zu füllen.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આજે તમારે તમારા ક્યુબીમાંથી બ્રશ, તમારા પેલેટ, એક એપ્રોન, પાણીના બે કન્ટેનર, થોડો કાગળનો ટુવાલ અને તમારી પેઇન્ટિંગ બુકલેટની જરૂર છે. વાદળી, પીળો અને મેજેન્ટા રંગોમાં અડધા પાણી ભરીને શરૂઆત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आपको अपने क्यूबी से ब्रश, पैलेट, एक एप्रन, पानी से भरे दो बर्तन, कुछ पेपर टॉवल और अपनी पेंटिंग बुकलेट चाहिए। शुरुआत सियान, पीले और मैजेंटा रंग के बर्तनों को आधा पानी से भरकर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Oggi ti serviranno i pennelli che hai preso dal tuo armadietto, la tavolozza, un grembiule, due contenitori d'acqua, della carta assorbente e il tuo quaderno di pittura. Inizia riempiendo d'acqua per metà i contenitori ciano, giallo e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今日は、筆箱から筆、パレット、エプロン、水の入った容器2つ、ペーパータオル、そして絵の具の冊子を用意します。まずは、シアン、イエロー、マゼンタの絵の具に水を半分ほど入れましょう。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서랍 속 붓, 팔레트, 앞치마, 물통 두 개, 키친타월, 그리고 그림책이 필요합니다. 먼저 청록색, 노란색, 자홍색 물감에 물을 반쯤 채웁니다.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Îro pêdivîya te bi firçeyên ji dolaba xwe, paleta xwe, pêşgîrek, du konteynerên avê, hinek destmalên kaxezî û deftera xwe ya Resimkirinê heye. Dest pê bike bi nîvî tijîkirina avê bi rengên şîn, zer û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Hari ini anda memerlukan berus dari cubby anda, palet anda, apron, dua bekas air, beberapa tuala kertas dan buku kecil Lukisan anda. Mulakan dengan mengisi air sian, kuning dan magenta separuh penuh.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ഇന്ന് നിങ്ങൾക്ക് നിങ്ങളുടെ കബിയിൽ നിന്ന് എടുത്ത ബ്രഷുകൾ, പാലറ്റ്, ഒരു ഏപ്രൺ, രണ്ട് പാത്ര വെള്ളം, കുറച്ച് പേപ്പർ ടവൽ, പെയിന്റിംഗ് ബുക്ക്‌ലെറ്റ് എന്നിവ ആവശ്യമാണ്. സിയാൻ, മഞ്ഞ, മജന്ത നിറങ്ങളിൽ പകുതി വെള്ളം നിറച്ചുകൊണ്ട് ആരംഭിക്കുക.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तपाईंलाई आफ्नो क्युबीबाट ब्रस, प्यालेट, एप्रन, दुई कन्टेनर पानी, केही पेपर तौलिया र तपाईंको पेन्टिङ पुस्तिका चाहिन्छ। सियान, पहेंलो र म्याजेन्टा रङमा आधा पानी भरेर सुरु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نن تاسو د خپل ماشوم برشونه، خپل پالټ، یو اپرون، د اوبو دوه کانتینرونه، یو څه کاغذ تولیه، او ستاسو د رنګ کولو کتابچه ته اړتیا لرئ. د نیلي، ژیړ او میجنټا نیمایي اوبو ډکولو سره پیل وکړئ.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Hoje você precisa dos pincéis do seu armário, da sua paleta, de um avental, de dois recipientes com água, de papel-toalha e do seu caderno de pintura. Comece enchendo as cores ciano, amarelo e magenta até a metade com água.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ਅੱਜ ਤੁਹਾਨੂੰ ਆਪਣੇ ਡੱਬੇ ਵਿੱਚੋਂ ਬੁਰਸ਼, ਆਪਣੀ ਪੈਲੇਟ, ਇੱਕ ਐਪਰਨ, ਪਾਣੀ ਦੇ ਦੋ ਡੱਬੇ, ਕੁਝ ਕਾਗਜ਼ੀ ਤੌਲੀਆ, ਅਤੇ ਆਪਣੀ ਪੇਂਟਿੰਗ ਕਿਤਾਬਚਾ ਚਾਹੀਦਾ ਹੈ। ਨੀਲੇ, ਪੀਲੇ ਅਤੇ ਮੈਜੈਂਟਾ ਨੂੰ ਅੱਧਾ ਪਾਣੀ ਨਾਲ ਭਰ ਕੇ ਸ਼ੁਰੂ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Сегодня вам понадобятся кисти из вашего шкафчика, палитра, фартук, две ёмкости с водой, бумажное полотенце и брошюра с описанием рисования. Начните с того, что наполните водой голубую, жёлтую и пурпурную краски наполовину.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Данас су вам потребне четкице из вашег ормарића, палета, кецеља, две посуде са водом, папирни убрус и ваша књижица за сликање. Почните тако што ћете цијан, жуту и ​​магента боју напунити водом до пола.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Maanta waxaad u baahan tahay burushka cubbykaaga, palette kaaga, faashad, laba weel oo biyo ah, tuwaal warqad ah, iyo buug-yarahaaga Rinjiyeynta. Ku bilow buuxinta cyan, jaale, iyo magenta badh ka buuxa oo biyo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Hoy necesitas tus pinceles de tu cubículo, tu paleta, un delantal, dos recipientes con agua, papel absorbente y tu cuaderno de dibujo. Empieza llenando los colores cian, amarillo y magenta con agua hasta la mitad.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Dinten anjeun peryogi sikat anjeun tina cubby anjeun, palette anjeun, apron, dua wadah cai, sababaraha anduk kertas, sareng buklet Lukisan anjeun. Mimitian ku ngeusian cyan, konéng, sareng magénta satengah pinuh ku cai.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Leo unahitaji brashi yako kutoka kwa cubby yako, palette yako, aproni, vyombo viwili vya maji, kitambaa cha karatasi, na kijitabu chako cha Uchoraji. Anza kwa kujaza maji ya samawati, manjano na magenta yaliyojaa maji.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Idag behöver du dina penslar från ditt fack, din palett, ett förkläde, två vattenbehållare, lite pappershandduk och ditt målarhäfte. Börja med att fylla cyan, gul och magenta till hälften med vatten.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Ngayon kailangan mo ang iyong mga brush mula sa iyong cubby, iyong palette, isang apron, dalawang lalagyan ng tubig, ilang paper towel, at iyong Painting booklet. Magsimula sa pamamagitan ng pagpuno ng cyan, yellow, at magenta na kalahating puno ng tubig.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இன்று உங்களுக்குத் தேவையானது உங்கள் கப்பியில் இருந்து தயாரிக்கப்பட்ட தூரிகைகள், உங்கள் தட்டு, ஒரு ஏப்ரன், இரண்டு தண்ணீர் கொள்கலன்கள், சில காகித துண்டு மற்றும் உங்கள் ஓவியக் கையேடு. சியான், மஞ்சள் மற்றும் மெஜந்தா நிறங்களில் பாதியளவு தண்ணீரை நிரப்புவதன் மூலம் தொடங்கவும்.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วันนี้คุณต้องมีพู่กันจากตู้เก็บอุปกรณ์ จานสี ผ้ากันเปื้อน ภาชนะใส่น้ำสองใบ กระดาษเช็ดมือ และสมุดวาดภาพ เริ่มต้นด้วยการเติมน้ำสีฟ้าอมเขียว เหลือง และชมพูเข้มลงไปครึ่งหนึ่ง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Bugün ihtiyacınız olan şey, dolabınızdaki fırçalar, paletiniz, bir önlük, iki su kabı, biraz kağıt havlu ve resim kitapçığınız. Öncelikle camgöbeği, sarı ve macenta boyaları yarıya kadar suyla doldurun.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Сьогодні вам знадобляться пензлі з вашої скриньки, палітра, фартух, дві ємності з водою, паперовий рушник і ваш зошит для малювання. Почніть з того, що наповніть наполовину водою блакитний, жовтий і пурпуровий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آج آپ کو اپنے کیوبی سے اپنے برش، اپنے پیلیٹ، ایک تہبند، پانی کے دو کنٹینرز، کچھ کاغذی تولیہ، اور اپنے پینٹنگ کتابچے کی ضرورت ہے۔ نیلا، پیلا، اور مینجینٹا آدھا پانی بھر کر شروع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Hôm nay bạn cần chuẩn bị cọ vẽ từ tủ, bảng màu, tạp dề, hai hộp đựng nước, khăn giấy và tập sách hướng dẫn vẽ. Bắt đầu bằng cách đổ nước vào nửa hộp màu lục lam, vàng và đỏ tía.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11e13b9d8e5_0_90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11e13b9d8e5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am I doing today? Finish your colour wheels first, with both the pure colours on the outside and the grey colours on the inside. Then choose one of the black and white matching exercises. When you are done that, show your teacher, and then you can choose a colour matching exercise. Remember, you want to improve your mixing skills. Take your time and focus on mixing colours accurately.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po bëj sot? Përfundoni së pari rrotat tuaja me ngjyra, me ngjyrat e pastra nga jashtë dhe ngjyrat gri nga brenda. Pastaj zgjidhni një nga ushtrimet e përputhjes së zezë dhe të bardhë. Kur ta keni mbaruar këtë, tregojani mësuesit tuaj dhe më pas mund të zgjidhni një ushtrim të përputhjes së ngjyrave. Mos harroni, ju doni të përmirësoni aftësitë tuaja të përzierjes. Merrni kohën tuaj dhe përqendrohuni në përzierjen e saktë të ngjyrave.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ታዲያ ዛሬ ምን እየሰራሁ ነው? በመጀመሪያ የቀለም መንኮራኩሮችዎን ያጠናቅቁ, ከሁለቱም ንጹህ ቀለሞች እና ከውስጥ ግራጫ ቀለሞች ጋር. ከዚያ ከጥቁር እና ነጭ ተዛማጅ መልመጃዎች ውስጥ አንዱን ይምረጡ። ያንን ሲጨርሱ አስተማሪዎን ያሳዩ እና ከዚያ የቀለም ማዛመጃ ልምምድ መምረጥ ይችላሉ. ያስታውሱ፣ የመቀላቀል ችሎታዎን ማሻሻል ይፈልጋሉ። ጊዜዎን ይውሰዱ እና ቀለሞችን በትክክል በማቀላቀል ላይ ያተኩሩ.</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ماذا أفعل اليوم؟ أنهِ دوائر الألوان أولًا، بالألوان النقية من الخارج والرمادية من الداخل. ثم اختر أحد تمارين مطابقة الأبيض والأسود. بعد الانتهاء، أرِ معلمك التمرين، ثم اختر تمرين مطابقة الألوان. تذكر أنك تريد تحسين مهاراتك في المزج. خذ وقتك وركز على مزج الألوان بدقة.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Ուրեմն ի՞նչ եմ անում այսօր։ Սկզբում ավարտեք ձեր գունային անիվները՝ դրսից մաքուր գույներով, իսկ ներսից՝ մոխրագույն գույներով։ Այնուհետև ընտրեք սևի և սպիտակի համապատասխանեցման վարժություններից մեկը։ Երբ դա ավարտեք, ցույց տվեք ձեր ուսուցչին, և այդ ժամանակ կարող եք ընտրել գույների համապատասխանեցման վարժություն։ Հիշե՛ք, որ դուք ցանկանում եք բարելավել ձեր խառնման հմտությունները։ Ժամանակ հատկացրեք և կենտրոնացեք գույները ճշգրիտ խառնելու վրա։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Doncs, què faig avui? Primer acabeu els cercles de colors, amb els colors purs a l'exterior i els colors grisos a l'interior. Després, trieu un dels exercicis de combinació de blanc i negre. Quan ho hàgiu fet, mostreu-ho al vostre professor i podreu triar un exercici de combinació de colors. Recordeu que voleu millorar les vostres habilitats de barreja. Preneu-vos el vostre temps i centreu-vos en barrejar els colors amb precisió.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要做什么呢？先完成你的色轮，外面是纯色，里面是灰色。然后选择一个黑白配色练习。完成后，给老师看看，然后你再选择一个配色练习。记住，你想要提高你的配色技巧。慢慢来，专注于准确地混合颜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doe ik vandaag? Maak eerst je kleurencirkels af, met zowel de pure kleuren aan de buitenkant als de grijze kleuren aan de binnenkant. Kies dan een van de zwart-wit-combinatieoefeningen. Als je daarmee klaar bent, laat je het aan je leraar zien en kun je een kleurcombinatieoefening kiezen. Vergeet niet dat je je mengvaardigheden wilt verbeteren. Neem de tijd en concentreer je op het nauwkeurig mengen van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خب، امروز قراره چیکار کنم؟ اول چرخه‌های رنگتون رو تموم کنید، هم رنگ‌های خالص رو در بیرون و هم رنگ‌های خاکستری رو در داخل. بعد یکی از تمرین‌های تطبیق رنگ سیاه و سفید رو انتخاب کنید. وقتی این کار رو انجام دادید، به معلمتون نشون بدید و بعد می‌تونید یه تمرین تطبیق رنگ انتخاب کنید. یادتون باشه، شما می‌خواید مهارت‌های ترکیب رنگتون رو بهبود بدید. وقت بذارید و روی ترکیب دقیق رنگ‌ها تمرکز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qu'est-ce que je fais aujourd'hui ? Je termine d'abord mes cercles chromatiques, avec les couleurs pures à l'extérieur et les gris à l'intérieur. Ensuite, je choisis un exercice d'association noir et blanc. Une fois terminé, montre-le à ton professeur, puis tu pourras choisir un exercice d'association. N'oublie pas que tu dois améliorer tes compétences en mélange. Prends ton temps et concentre-toi sur la précision du mélange des couleurs.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mache ich heute? Zuerst stelle ich meine Farbkreise fertig, mit den reinen Farben außen und den Grautönen innen. Wähle dann eine der Schwarz-Weiß-Zuordnungsübungen. Wenn du fertig bist, zeige sie deinem Lehrer, und dann kannst du eine Farbzuordnungsübung auswählen. Denk daran, du willst deine Mischfähigkeiten verbessern. Nimm dir Zeit und konzentriere dich auf das genaue Mischen der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હું શું કરી રહ્યો છું? પહેલા તમારા રંગ ચક્રો પૂર્ણ કરો, બહારના શુદ્ધ રંગો અને અંદરના રાખોડી રંગો બંને સાથે. પછી કાળા અને સફેદ મેચિંગ કસરતોમાંથી એક પસંદ કરો. જ્યારે તમે તે પૂર્ણ કરી લો, ત્યારે તમારા શિક્ષકને બતાવો, અને પછી તમે રંગ મેચિંગ કસરત પસંદ કરી શકો છો. યાદ રાખો, તમે તમારી મિશ્રણ કુશળતા સુધારવા માંગો છો. તમારો સમય લો અને રંગોને સચોટ રીતે મિશ્રિત કરવા પર ધ્યાન કેન્દ્રિત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 क्या कर रहा हूँ? सबसे पहले अपने कलर व्हील्स पूरे कर लो, जिसमें बाहर की तरफ शुद्ध रंग और अंदर की तरफ स्लेटी रंग हों। फिर काले और सफेद रंग मिलाने वाले अभ्यासों में से एक चुनो। जब तुम यह कर लो, तो अपने शिक्षक को दिखाओ, और फिर तुम रंग मिलाने वाला अभ्यास चुन सकते हो। याद रखो, तुम्हें अपने मिश्रण कौशल में सुधार करना है। अपना समय लो और रंगों को सही ढंग से मिलाने पर ध्यान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Allora, cosa faccio oggi? Completate prima i vostri cerchi cromatici, con i colori puri all'esterno e i grigi all'interno. Poi scegliete uno degli esercizi di abbinamento bianco e nero. Una volta fatto, mostratelo all'insegnante e poi potrete scegliere un esercizio di abbinamento colori. Ricordate, dovete migliorare le vostre capacità di miscelazione. Prendetevi il tempo necessario e concentratevi sulla miscelazione accurata dei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では、今日は何をしましょうか？まずはカラーホイールを完成させましょう。外側に純色、内側にグレーを塗ります。それから、白黒の組み合わせ練習から1つ選びます。完成したら先生に見せ、次に色の組み合わせ練習を選びます。混ぜるスキルを向上させることが目的です。時間をかけて、正確に色を混ぜることに集中し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뭘 할까요? 먼저 색상환을 완성하세요. 겉은 원색, 속은 회색으로 칠하세요. 그런 다음 흑백 매칭 연습 중 하나를 선택하세요. 다 완성되면 선생님께 보여드리고, 그 후에 색상 매칭 연습을 선택하세요. 혼합 실력을 향상하는 것이 중요하다는 것을 기억하세요. 시간을 들여 색상을 정확하게 혼합하는 데 집중하세요.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ez îro çi dikim? Pêşî çerxên rengên xwe biqedînin, hem bi rengên saf li derve û hem jî bi rengên gewr li hundir. Piştre yek ji tetbîqatên hevberkirina reş û spî hilbijêrin. Dema ku we ev qedand, nîşanî mamosteyê xwe bidin, û dûv re hûn dikarin tetbîqatek hevberkirina rengan hilbijêrin. Ji bîr mekin, hûn dixwazin jêhatîyên xwe yên tevlihevkirinê baştir bikin. Demê xwe bigirin û li ser tevlihevkirina rengan bi rastî bisekinin.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Jadi apa yang saya lakukan hari ini? Selesaikan roda warna anda dahulu, dengan kedua-dua warna tulen di bahagian luar dan warna kelabu di bahagian dalam. Kemudian pilih salah satu daripada latihan padanan hitam putih. Apabila anda selesai melakukannya, tunjukkan kepada guru anda, dan kemudian anda boleh memilih latihan padanan warna. Ingat, anda ingin meningkatkan kemahiran mengadun anda. Luangkan masa anda dan fokus pada mencampurkan warna dengan tepat.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അപ്പോൾ ഞാൻ ഇന്ന് എന്താണ് ചെയ്യുന്നത്? ആദ്യം നിങ്ങളുടെ കളർ വീലുകൾ പൂർത്തിയാക്കുക, പുറത്ത് ശുദ്ധമായ നിറങ്ങളും അകത്ത് ചാരനിറങ്ങളും ഉപയോഗിക്കുക. തുടർന്ന് കറുപ്പും വെളുപ്പും പൊരുത്തപ്പെടുന്ന വ്യായാമങ്ങളിൽ ഒന്ന് തിരഞ്ഞെടുക്കുക. നിങ്ങൾ അത് ചെയ്തുകഴിഞ്ഞാൽ, നിങ്ങളുടെ അധ്യാപകനെ കാണിക്കുക, തുടർന്ന് നിങ്ങൾക്ക് ഒരു കളർ പൊരുത്തപ്പെടുന്ന വ്യായാമം തിരഞ്ഞെടുക്കാം. ഓർമ്മിക്കുക, നിങ്ങളുടെ മിക്സിംഗ് കഴിവുകൾ മെച്ചപ്പെടുത്താൻ നിങ്ങൾ ആഗ്രഹിക്കുന്നു. നിങ്ങളുടെ സമയമെടുത്ത് നിറങ്ങൾ കൃത്യമായി മിക്സ് ചെയ്യുന്നതിൽ ശ്രദ്ധ കേന്ദ്രീകരിക്കുക.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 भए म आज के गर्दैछु? पहिले आफ्नो रङ पाङ्ग्राहरू समाप्त गर्नुहोस्, बाहिर शुद्ध रङहरू र भित्र खैरो रङहरू दुवै प्रयोग गरेर। त्यसपछि कालो र सेतो मिलान अभ्यासहरू मध्ये एक छनौट गर्नुहोस्। जब तपाईंले त्यो काम सक्नुभयो, आफ्नो शिक्षकलाई देखाउनुहोस्, र त्यसपछि तपाईं रङ मिलान अभ्यास छनौट गर्न सक्नुहुन्छ। सम्झनुहोस्, तपाईं आफ्नो मिश्रण कौशल सुधार गर्न चाहनुहुन्छ। आफ्नो समय लिनुहोस् र सही रूपमा रङहरू मिलाउनमा ध्यान केन्द्रित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نن زه څه کوم؟ لومړی خپل د رنګ څرخونه بشپړ کړئ، په بهر کې خالص رنګونه او په دننه کې خړ رنګونه سره. بیا د تور او سپین سره د سمون تمرینونو څخه یو غوره کړئ. کله چې تاسو دا کار ترسره کړئ، خپل ښوونکي ته وښایاست، او بیا تاسو کولی شئ د رنګ سره سمون تمرین غوره کړئ. په یاد ولرئ، تاسو غواړئ خپل د مخلوط کولو مهارتونه ښه کړئ. خپل وخت واخلئ او په سمه توګه د رنګونو مخلوط کولو تمرکز وکړئ.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vou fazer hoje? Termine primeiro o seu círculo cromático, com as cores puras na parte externa e as cinzas na parte interna. Depois, escolha um dos exercícios de combinação em preto e branco. Quando terminar, mostre ao seu professor e, em seguida, você poderá escolher um exercício de combinação de cores. Lembre-se: você quer aprimorar suas habilidades de mistura. Não tenha pressa e concentre-se em misturar as cores com precisão.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ਮੈਂ ਅੱਜ ਕੀ ਕਰ ਰਿਹਾ ਹਾਂ? ਪਹਿਲਾਂ ਆਪਣੇ ਰੰਗਾਂ ਦੇ ਪਹੀਏ ਪੂਰੇ ਕਰੋ, ਬਾਹਰੋਂ ਸ਼ੁੱਧ ਰੰਗਾਂ ਅਤੇ ਅੰਦਰੋਂ ਸਲੇਟੀ ਰੰਗਾਂ ਦੋਵਾਂ ਨਾਲ। ਫਿਰ ਕਾਲੇ ਅਤੇ ਚਿੱਟੇ ਮੇਲਣ ਵਾਲੇ ਅਭਿਆਸਾਂ ਵਿੱਚੋਂ ਇੱਕ ਚੁਣੋ। ਜਦੋਂ ਤੁਸੀਂ ਇਹ ਕਰ ਲੈਂਦੇ ਹੋ, ਤਾਂ ਆਪਣੇ ਅਧਿਆਪਕ ਨੂੰ ਦਿਖਾਓ, ਅਤੇ ਫਿਰ ਤੁਸੀਂ ਰੰਗਾਂ ਨਾਲ ਮੇਲਣ ਵਾਲਾ ਅਭਿਆਸ ਚੁਣ ਸਕਦੇ ਹੋ। ਯਾਦ ਰੱਖੋ, ਤੁਸੀਂ ਆਪਣੇ ਮਿਕਸਿੰਗ ਹੁਨਰ ਨੂੰ ਬਿਹਤਰ ਬਣਾਉਣਾ ਚਾਹੁੰਦੇ ਹੋ। ਆਪਣਾ ਸਮਾਂ ਲਓ ਅਤੇ ਰੰਗਾਂ ਨੂੰ ਸਹੀ ਢੰਗ ਨਾਲ ਮਿਲਾਉਣ 'ਤੇ ਧਿਆਨ ਕੇਂਦਰਿਤ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Итак, чем я сегодня занимаюсь? Сначала закончите свои цветовые круги, разместив чистые цвета снаружи, а серые — внутри. Затем выберите одно из упражнений на соответствие чёрного и белого. Когда закончите, покажите его учителю, а затем выберите упражнение на соответствие цветов. Помните, что вам нужно улучшить свои навыки смешивания. Не торопитесь и сосредоточьтесь на точном смешивании цветов.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Дакле, шта радим данас? Прво завршите своје кругове боја, са чистим бојама споља и сивим бојама изнутра. Затим изаберите једну од вежби упаривања црне и беле боје. Када то завршите, покажите свом наставнику, а затим можете изабрати вежбу упаривања боја. Запамтите, желите да побољшате своје вештине мешања. Одвојите време и фокусирајте се на прецизно мешање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samaynayaa maanta? Dhammays marka hore giraangiraha midabkaaga, labadaba midabada saafiga ah ee dibadda iyo midabada cawl ee gudaha. Ka dibna dooro mid ka mid ah jimicsiyada isbarbardhigga madow iyo caddaanka ah. Markaad taas sameyso, tus macalinkaaga, ka dibna waxaad dooran kartaa jimicsi midab leh. Xusuusnow, waxaad doonaysaa inaad horumariso xirfadahaaga isku-darka. Waqti qaado oo diiradda saar si sax ah isku dhafka midabada.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hago hoy? Primero, termina tus círculos cromáticos, con los colores puros por fuera y los grises por dentro. Luego, elige uno de los ejercicios de combinación de blanco y negro. Cuando lo termines, muéstrale a tu profesor/a y luego podrás elegir un ejercicio de combinación de colores. Recuerda: quieres mejorar tus habilidades de mezcla. Tómate tu tiempo y concéntrate en mezclar los colores con precisión.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Janten naon anu kuring lakukeun ayeuna? Rengse heula roda warna anjeun, kalayan warna murni di luar sareng warna kulawu di jero. Teras pilih salah sahiji latihan anu cocog sareng hideung sareng bodas. Lamun anjeun geus rengse eta, némbongkeun guru anjeun, lajeng Anjeun bisa milih hiji latihan cocog warna. Inget, anjeun hoyong ningkatkeun kaahlian campur. Candak waktos anjeun sareng fokus kana nyampur warna sacara akurat.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ninafanya nini leo? Maliza magurudumu yako ya rangi kwanza, na rangi safi kwa nje na rangi ya kijivu ndani. Kisha chagua moja ya mazoezi ya kulinganisha nyeusi na nyeupe. Unapomaliza hivyo, onyesha mwalimu wako, na kisha unaweza kuchagua zoezi la kulinganisha rangi. Kumbuka, unataka kuboresha ujuzi wako wa kuchanganya. Chukua muda wako na uzingatia kuchanganya rangi kwa usahihi.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gör jag idag? Gör klart dina färgcirklar först, med både de rena färgerna på utsidan och de grå färgerna på insidan. Välj sedan en av matchningsövningarna för svartvitt. När du är klar med det, visa det för din lärare, och sedan kan du välja en färgmatchningsövning. Kom ihåg att du vill förbättra dina blandningsfärdigheter. Ta dig tid och fokusera på att blanda färger korrekt.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ginagawa ko ngayon? Tapusin muna ang iyong mga color wheel, na may parehong mga purong kulay sa labas at ang mga kulay abong kulay sa loob. Pagkatapos ay pumili ng isa sa itim at puti na pagtutugma ng mga pagsasanay. Kapag tapos ka na, ipakita sa iyong guro, at pagkatapos ay maaari kang pumili ng isang pagsasanay sa pagtutugma ng kulay. Tandaan, gusto mong pagbutihin ang iyong mga kasanayan sa paghahalo. Maglaan ng oras at tumuon sa paghahalo ng mga kulay nang tumpak.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சரி, இன்று நான் என்ன செய்கிறேன்? முதலில் உங்கள் வண்ணச் சக்கரங்களை வெளியே தூய வண்ணங்களையும் உள்ளே சாம்பல் நிறங்களையும் கொண்டு முடிக்கவும். பின்னர் கருப்பு மற்றும் வெள்ளை பொருந்தும் பயிற்சிகளில் ஒன்றைத் தேர்வு செய்யவும். நீங்கள் அதை முடித்ததும், உங்கள் ஆசிரியரிடம் காட்டுங்கள், பின்னர் நீங்கள் வண்ணப் பொருந்தும் பயிற்சியைத் தேர்வு செய்யலாம். நினைவில் கொள்ளுங்கள், உங்கள் கலவை திறன்களை மேம்படுத்த விரும்புகிறீர்கள். உங்கள் நேரத்தை எடுத்துக்கொண்டு வண்ணங்களை துல்லியமாக கலப்பதில் கவனம் செலுத்துங்கள்.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วันนี้ฉันทำอะไรอยู่นะ? เริ่มจากระบายสีวงล้อสีให้เสร็จก่อน โดยเลือกสีบริสุทธิ์ด้านนอกและสีเทาด้านใน จากนั้นเลือกแบบฝึกหัดจับคู่สีขาวดำหนึ่งแบบฝึกหัด เมื่อเสร็จแล้ว ให้ครูดู แล้วคุณก็สามารถเลือกแบบฝึกหัดจับคู่สีได้ จำไว้ว่าคุณต้องการพัฒนาทักษะการผสมสี ใช้เวลาและจดจ่อกับการผสมสีให้ถูกต้องแม่นยำ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yapıyorum? Önce renk çemberlerinizi tamamlayın; hem saf renkler dışarıda, hem de gri renkler içeride olsun. Ardından siyah beyaz eşleştirme alıştırmalarından birini seçin. Bunu bitirdiğinizde öğretmeninize gösterin, ardından bir renk eşleştirme alıştırması seçebilirsiniz. Unutmayın, karıştırma becerilerinizi geliştirmek istiyorsunuz. Acele etmeyin ve renkleri doğru bir şekilde karıştırmaya odaklanın.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я роблю сьогодні? Спочатку завершіть свої кольорові кола, використовуючи чисті кольори зовні та сірі кольори всередині. Потім виберіть одну з вправ на поєднання чорного та білого. Коли ви це закінчите, покажіть своєму вчителю, і тоді ви зможете вибрати вправу на поєднання кольорів. Пам’ятайте, що ви хочете покращити свої навички змішування. Не поспішайте та зосередьтеся на точному змішуванні кольорів.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میں کیا کر رہا ہوں؟ پہلے اپنے رنگ کے پہیوں کو ختم کریں، باہر سے خالص رنگ اور اندر سے بھوری رنگ دونوں کے ساتھ۔ پھر سیاہ اور سفید میچنگ مشقوں میں سے ایک کا انتخاب کریں۔ جب آپ یہ کر لیں تو اپنے استاد کو دکھائیں، اور پھر آپ رنگوں سے مماثل ورزش کا انتخاب کر سکتے ہیں۔ یاد رکھیں، آپ اپنی اختلاط کی مہارت کو بہتر بنانا چاہتے ہیں۔ اپنا وقت نکالیں اور رنگوں کو درست طریقے سے ملانے پر توجہ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mình sẽ làm gì? Hoàn thành vòng tròn màu trước, với cả màu thuần túy ở bên ngoài và màu xám ở bên trong. Sau đó, chọn một trong các bài tập kết hợp đen trắng. Khi hoàn thành, hãy cho giáo viên xem, và sau đó bạn có thể chọn một bài tập kết hợp màu. Hãy nhớ rằng, bạn muốn cải thiện kỹ năng pha màu của mình. Hãy dành thời gian và tập trung vào việc pha màu chính xác.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89c30bf348_0_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89c30bf348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89c30bf348_0_28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89c30bf348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89c30bf348_0_1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89c30bf348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89c30bf348_0_44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89c30bf348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107dc11ea2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107dc11e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1a1e09f47c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1a1e09f47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Improving your painting skills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Përmirësimi i aftësive tuaja të pikturës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የስዕል ችሎታዎን ማሻሻል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تحسين مهاراتك في الرسم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Բարելավելով ձեր նկարչական հմտությունները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Millorar les teves habilitats de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提高你的绘画技巧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schildervaardigheden verbeteren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بهبود مهارت‌های نقاشی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Améliorer vos compétences en peinture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Verbessern Sie Ihre Malfähigkeiten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ચિત્રકામ કુશળતામાં સુધારો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चित्रकला कौशल में सुधार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Migliorare le tue capacità pittoriche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絵画スキルの向上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그림 그리기 실력 향상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Baştirkirina jêhatîyên we yên boyaxkirinê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Meningkatkan kemahiran melukis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പെയിന്റിംഗ് കഴിവുകൾ മെച്ചപ്പെടുത്തുന്നു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तपाईंको चित्रकला सीप सुधार गर्दै</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ستاسو د نقاشۍ مهارتونو ته وده ورکول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Melhorando suas habilidades de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ਪੇਂਟਿੰਗ ਹੁਨਰ ਨੂੰ ਬਿਹਤਰ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Улучшение ваших навыков рисования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Унапређење ваших сликарских вештина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xirfadaha rinjiyeynta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Mejorando tus habilidades de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Ningkatkeun kaahlian lukisan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Kuboresha ujuzi wako wa uchoraji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Förbättra dina målarfärdigheter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Pagpapabuti ng iyong mga kasanayan sa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ஓவியத் திறனை மேம்படுத்துதல்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การพัฒนาทักษะการวาดภาพของคุณ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Resim becerilerinizi geliştirin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Удосконалення ваших навичок малювання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اپنی پینٹنگ کی مہارت کو بہتر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Cải thiện kỹ năng vẽ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1a1e09f47c_0_4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1a1e09f47c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your Chromebook to find your OWN skill builder photos, if you want!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Përdorni Chromebook-un tuaj për të gjetur fotot tuaja të ndërtimit të aftësive, nëse dëshironi!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ከፈለጉ የእራስዎን የክህሎት ገንቢ ፎቶዎችን ለማግኘት የእርስዎን Chromebook ይጠቀሙ!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استخدم جهاز Chromebook الخاص بك للعثور على صور بناء المهارات الخاصة بك، إذا كنت تريد ذلك!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Եթե ​​ցանկանում եք, օգտագործեք ձեր Chromebook-ը՝ ձեր սեփական հմտությունների կառուցման լուսանկարները գտնելու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 vols, fes servir el teu Chromebook per trobar les TEVES PRÒPIES fotos de desenvolupament d'habilitats!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如果您愿意，可以使用您的 Chromebook 来查找您自己的技能构建器照片！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Gebruik je Chromebook om je EIGEN foto's van de vaardighedenbouwer te vinden, als je dat wilt!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اگر می‌خواهید، از کروم‌بوک خود برای پیدا کردن عکس‌های مهارت‌آموز خودتان استفاده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Utilisez votre Chromebook pour trouver vos PROPRES photos de développement de compétences, si vous le souhaitez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Verwenden Sie Ihr Chromebook, um Ihre EIGENEN Skill Builder-Fotos zu finden, wenn Sie möchten!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 તમે ઇચ્છો તો, તમારા પોતાના કૌશલ્ય નિર્માતાના ફોટા શોધવા માટે તમારા Chromebook નો ઉપયોગ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यदि आप चाहें तो अपने स्वयं के कौशल निर्माता फ़ोटो खोजने के लिए अपने Chromebook का उपयोग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 vuoi, usa il tuo Chromebook per trovare le tue foto da sviluppatore di competenze!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必要に応じて、Chromebook を使用して独自のスキル ビルダー写真を見つけてください。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원하신다면 Chromebook을 사용하여 나만의 기술 향상 사진을 찾아보세요!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Heke tu bixwazî, Chromebook-a xwe bikar bîne da ku wêneyên avakerê jêhatîbûna xwe bibînî!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Gunakan Chromebook anda untuk mencari foto pembangun kemahiran SENDIRI anda, jika anda mahu!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നിങ്ങൾക്ക് വേണമെങ്കിൽ, നിങ്ങളുടെ സ്വന്തം സ്കിൽ ബിൽഡർ ഫോട്ടോകൾ കണ്ടെത്താൻ നിങ്ങളുടെ Chromebook ഉപയോഗിക്കുക!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यदि तपाईं चाहनुहुन्छ भने, आफ्नो आफ्नै सीप निर्माणकर्ताका तस्बिरहरू फेला पार्न आफ्नो Chromebook प्रयोग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که تاسو غواړئ، د خپل مهارت جوړونکي عکسونو موندلو لپاره خپل Chromebook وکاروئ!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seu Chromebook para encontrar suas PRÓPRIAS fotos de desenvolvimento de habilidades, se quiser!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 ਤੁਸੀਂ ਚਾਹੁੰਦੇ ਹੋ, ਤਾਂ ਆਪਣੇ ਖੁਦ ਦੇ ਹੁਨਰ ਨਿਰਮਾਤਾਵਾਂ ਦੀਆਂ ਫੋਟੋਆਂ ਲੱਭਣ ਲਈ ਆਪਣੀ Chromebook ਦੀ ਵਰਤੋਂ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Если хотите, используйте Chromebook, чтобы найти СВОИ СОБСТВЕННЫЕ фотографии для развития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Користите свој Chromebook да пронађете СВОЈЕ фотографије за изградњу вештина, ако желите!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Isticmaal buug-yarahaaga Chrome-ka si aad u heshid sawirada xirfad-dhisaha, haddii aad rabto!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¡Usa tu Chromebook para encontrar tus PROPIAS fotos de desarrollo de habilidades, si lo deseas!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Anggo Chromebook anjeun pikeun milarian poto tukang kaahlian SENDIRI, upami anjeun hoyong!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Tumia Chromebook yako kupata picha zako za OWN za mjenzi wa ujuzi, ukitaka!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Använd din Chromebook för att hitta dina EGNA foton på färdighetsbyggare, om du vill!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Gamitin ang iyong Chromebook upang mahanap ang SARILI mong mga larawan ng tagabuo ng kasanayan, kung gusto mo!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நீங்கள் விரும்பினால், உங்கள் சொந்த திறன் உருவாக்குநர் புகைப்படங்களைக் கண்டறிய உங்கள் Chromebook ஐப் பயன்படுத்தவும்!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ใช้ Chromebook ของคุณเพื่อค้นหาภาพเสริมทักษะของคุณเอง หากคุณต้องการ!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İsterseniz Chromebook'unuzu kullanarak KENDİ beceri geliştirici fotoğraflarınızı bulabilirsiniz!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Використовуйте свій Chromebook, щоб знайти ВЛАСНІ фотографії для розвитку навичок, якщо хочете!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اگر آپ چاہیں تو اپنی خود کی مہارت بنانے والے کی تصاویر تلاش کرنے کے لیے اپنا Chromebook استعمال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Hãy sử dụng Chromebook để tìm những bức ảnh xây dựng kỹ năng của RIÊNG bạn, nếu bạn muốn!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5b23aa6fa1_0_24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5b23aa6fa1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Send me your own skill builder photos!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Më dërgoni fotot tuaja të ndërtuesit të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የእራስዎን የችሎታ ግንባታ ፎቶዎችን ላኪልኝ!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أرسل لي صورًا لبناء المهارات الخاصة بك!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Ուղարկեք ինձ ձեր սեփական հմտությունների կառուցման լուսանկարները։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Envia'm les teves pròpies fotos de desenvolupador d'habilitats!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把您自己的技能构建器照片发送给我！</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Stuur mij jouw eigen foto's van je vaardigheden!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عکس‌های مهارت‌آموزی خودتان را برای من بفرستید!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Envoyez-moi vos propres photos de développement de compétences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Schicken Sie mir Ihre eigenen Skill Builder-Fotos!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મને તમારા પોતાના કૌશલ્ય નિર્માતાના ફોટા મોકલો!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मुझे अपने कौशल निर्माता फोटो भेजें!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Inviami le foto delle tue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あなたのスキルビルダーの写真を送ってください！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여러분이 직접 기술 향상을 위해 찍은 사진을 보내주세요!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Wêneyên xwe yên avakerê jêhatîbûnê ji min re bişînin!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Hantarkan saya foto pembina kemahiran anda sendiri!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സ്വന്തം സ്കിൽ ബിൽഡർ ഫോട്ടോകൾ എനിക്ക് അയച്ചു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मलाई तपाईंको आफ्नै सीप निर्माणकर्ताको फोटो पठाउनुहोस्!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خپل مهارت جوړونکي عکسونه راته راولیږئ!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Envie-me suas próprias fotos de 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ਮੈਨੂੰ ਆਪਣੀਆਂ ਹੁਨਰਮੰਦ ਨਿਰਮਾਤਾਵਾਂ ਦੀਆਂ ਫੋਟੋਆਂ ਭੇਜੋ!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Присылайте мне ваши собственные фотографии для отработки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Пошаљи ми своје фотографије градитеља вештина!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ii soo dir sawiradaada xirfad dhisaha!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¡Envíame tus propias fotos de 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Kirimkeun poto tukang kaahlian anjeun ka kuring!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Nitumie picha zako za kujenga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Skicka mig dina egna bilder på färdighetsbyggare!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Ipadala sa akin ang iyong sariling mga larawan ng tagabuo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உங்களுடைய சொந்த திறன் மேம்பாட்டு புகைப்படங்களை எனக்கு அனுப்புங்கள்!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ส่งรูปทักษะการพัฒนาของคุณมาให้ฉันหน่อย!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Bana kendi beceri geliştirici fotoğraflarınızı gönderin!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Надішліть мені власні фотографії майстер-класу!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مجھے اپنی مہارت بنانے والے کی تصاویر بھیجیں!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Gửi cho tôi những bức ảnh xây dựng kỹ năng của riêng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1e13b9d8e5_0_25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1e13b9d8e5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9d411ee707_0_14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9d411ee707_0_1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9d411ee707_0_14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9d411ee707_0_1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Painting timeline: Skill building, idea development, drawing, first layer, additional layers, adjustement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技能培养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스킬 빌딩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Формування навичок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Ndërtimi i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Հմտությունների ձևավորում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Vaardigheid opbouwen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Développement de compétences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Kompetenzaufbau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مهارت سازی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કૌશલ્ય નિર્માણ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Sviluppo di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スキルの構築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Avakirina jêhatîbûnê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सीप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ਹੁਨਰ ਨਿਰਮਾਣ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Развитие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Dhisidda xirfadda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திறன் வளர்ப்பு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การสร้างทักษะ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Beceri geliştirme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ہنر کی عمارت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Xây dựng kỹ năng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Skill building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Idea development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Line drawing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First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Second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Adjustment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فكرة تطوير الفكرة</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الرسم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الطبقة الأولى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طبقه ثانيه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تعديل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Maendeleo ya wazo.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Mchoro wa Line.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kwanza.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pili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Marekebisho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-Dombo / -a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技能建设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理念发展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线绘图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第一层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调整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Gusali ng kasanayan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Pag-unlad ng ideya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Pagguhit ng linya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Ikalawang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Pagsasaayos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Construção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ideia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Desenho de linha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Primeira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भवन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रेखाचित्र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समन्वय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Avahiya behreyê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Pêşveçûna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Xeta xêzkirinê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yekem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Duyemîn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Lêanî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ideas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Dibujo lineal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Primera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Ajustamiento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기술 빌딩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아이디어 개발</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라인 드로잉</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첫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두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Dhismaha xirfad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Safka safka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koowaad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labaad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Isku hagaajinta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Fertigkeitsgebäude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Ideenentwicklung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Strichzeichnung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Erste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Zweite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Einstellung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スキルビルディング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アイデア開発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線画</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第1層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調整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Kĩ năng xây dựng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Phát triển ý tưởng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Vẽ đường thẳng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đầu tiên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thứ hai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Điều chỉnh.</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อาคารทักษะ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การพัฒนาความคิด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การวาดเส้น</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ชั้นแรก</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ชั้นที่สอง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การปรับ</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ساخت مهارت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توسعه ایده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نقاشی</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اول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دوم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تعدیل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Будівництво майстерності</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Розвиток ідеї</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Лінійний малюнок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Перший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Другий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Коригування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ودانۍ</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نظر پرمختیا</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ليکې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لومړی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دوهم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سمون</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सतह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परत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समायोजन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2b6182b5af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2b6182b5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1a1e09f47c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1a1e09f47c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95d1cab416_0_77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95d1cab416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the end of each class, I will also be recording whether your workspace is clean.  Good clean up habits are one of the things we are supposed to mark.  Throw out paper towels.  Empty your water containers and stack them next to the sink.  Put your painting materials away in the cubby I made for you.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the end of each class, I will also be recording whether your workspace is clean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Në fund të çdo ore mësimi, do të shënoj gjithashtu nëse hapësira juaj e punës është e pastër. Zakonet e mira të pastrimit janë një nga gjërat që duhet të shënojmë. Hidhni peshqirët e letrës. Zbrazni enët e ujit dhe vendosini ato pranë lavamanit. Vendosni materialet tuaja të pikturës në sirtarin që kam bërë për ju.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በእያንዳንዱ ክፍል መጨረሻ ላይ የስራ ቦታዎ ንጹህ መሆን አለመሆኑን እቀዳለሁ።  ጥሩ የማጽዳት ልማዶች ምልክት ልናደርግባቸው ከሚገቡ ነገሮች ውስጥ አንዱ ነው።  የወረቀት ፎጣዎችን ይጣሉት.  የውሃ ማጠራቀሚያዎችዎን ባዶ ያድርጉ እና ከመታጠቢያ ገንዳው አጠገብ ይከማቹ.  የሥዕል ዕቃዎችህን እኔ በሠራሁልህ ኩቢ ውስጥ አስቀምጣቸው።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في نهاية كل حصة، سأُسجّل أيضًا مدى نظافة مساحة العمل. من الأمور التي يُفترض بنا التركيز عليها: تخلص من المناشف الورقية. أفرغ حاويات الماء وضعها بجانب الحوض. ضع أدوات الرسم في الخزانة التي صنعتها 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Յուրաքանչյուր դասի վերջում ես նաև կգրանցի, թե արդյոք ձեր աշխատանքային տարածքը մաքուր է։ Լավ մաքրության սովորույթները այն բաներից են, որոնք մենք պետք է նշենք։ Դեն նետեք թղթե սրբիչները։ Դատարկեք ձեր ջրի տարաները և դասավորեք դրանք լվացարանի կողքին։ Ձեր նկարչական պարագաները դրեք այն խորանարդիկի մեջ, որը ես պատրաստել եմ ձեզ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 final de cada classe, també anotaré si el vostre espai de treball està net. Els bons hàbits de neteja són una de les coses que hem de marcar. Llenceu els tovallons de paper. Buideu els recipients d'aigua i apileu-los al costat de la pica. Guardeu els materials de pintura al calaix que us he fet.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每节课结束时，我还会记录你们的工作区是否干净。良好的清洁习惯是我们应该记录的事情之一。请扔掉纸巾。清空你们的水容器，并将它们堆放在水槽旁边。把你们的绘画材料放进我为你们准备的收纳盒里。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Aan het einde van elke les zal ik ook noteren of je werkplek schoon is. Goede schoonmaakgewoonten zijn een van de dingen die we moeten beoordelen. Gooi keukenpapier weg. Leeg je waterflessen en zet ze naast de gootsteen. Berg je schilderspullen op in het opbergvak dat ik voor je heb gemaakt.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در پایان هر کلاس، من همچنین میزان تمیز بودن محل کار شما را ثبت خواهم کرد. عادت‌های خوب نظافت یکی از مواردی است که قرار است علامت‌گذاری کنیم. دستمال‌های کاغذی را دور بیندازید. ظرف‌های آب خود را خالی کنید و آنها را کنار سینک بچینید. وسایل نقاشی خود را در محفظه‌ای که برای شما درست کرده‌ام، قرار دهید.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À la fin de chaque cours, je noterai également si votre espace de travail est propre. Les bonnes habitudes de nettoyage sont un point important à noter. Jetez les essuie-tout. Videz vos récipients d'eau et empilez-les près de l'évier. Rangez votre matériel de peinture dans le casier que je vous ai préparé.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Am Ende jeder Stunde protokolliere ich außerdem, ob euer Arbeitsplatz sauber ist. Gute Aufräumgewohnheiten gehören zu den Dingen, die wir bewerten sollen. Werft Papiertücher weg. Leert eure Wasserbehälter aus und stellt sie neben die Spüle. Verstaut eure Malutensilien in dem Fach, das ich für euch vorbereitet habe.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દરેક વર્ગના અંતે, હું એ પણ નોંધીશ કે તમારું કાર્યસ્થળ સ્વચ્છ છે કે નહીં. સારી સફાઈની આદતો એ એક એવી બાબત છે જેને આપણે ચિહ્નિત કરવી જોઈએ. કાગળના ટુવાલ ફેંકી દો. તમારા પાણીના કન્ટેનર ખાલી કરો અને તેને સિંકની બાજુમાં મૂકો. તમારા પેઇન્ટિંગના સાધનો મેં તમારા માટે બનાવેલા ક્યુબીમાં મૂકો.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हर कक्षा के अंत में, मैं यह भी दर्ज करूँगी कि आपका कार्यस्थल साफ़ है या नहीं। अच्छी सफ़ाई की आदतें उन चीज़ों में से एक हैं जिन पर हमें ध्यान देना चाहिए। कागज़ के तौलिये फेंक दें। अपने पानी के बर्तन खाली करके सिंक के पास रख दें। अपनी पेंटिंग की सामग्री उस छोटी अलमारी में रख दें जो मैंने आपके लिए बनाई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Alla fine di ogni lezione, registrerò anche se il vostro spazio di lavoro è pulito. Le buone abitudini di pulizia sono una delle cose che dovremmo valutare. Gettate via la carta assorbente. Svuotate i contenitori dell'acqua e metteteli accanto al lavandino. Riponete i materiali per dipingere nel vano che ho preparato per voi.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毎回の授業の最後に、皆さんの作業スペースが清潔かどうかも記録します。きちんとした片付けの習慣も、記録に残すべき項目の一つです。ペーパータオルは捨てましょう。水筒は空にして、シンクの横に積み重ねておきましょう。絵の具は、私が用意した収納スペースにしまっておき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매 수업이 끝날 때마다 여러분의 작업 공간이 깨끗한지 기록할 거예요. 좋은 청소 습관은 우리가 기록해야 할 것 중 하나예요. 종이 타월은 버리세요. 물통은 비워서 싱크대 옆에 쌓아 두세요. 그림 재료는 제가 준비해 둔 서랍에 넣어 두세요.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 dawiya her dersê de, ez ê tomar bikim ka cîhê karê we paqij e an na. Adetên baş ên paqijiyê yek ji wan tiştan e ku divê em nîşan bikin. Destmalên kaxezî bavêjin. Qutîyên avê vala bikin û li kêleka lavaboyê rêz bikin. Materyalên boyaxkirinê di qutiya ku min ji bo we çêkiriye de bi cîh bikin.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Pada akhir setiap kelas, saya juga akan merakam sama ada ruang kerja anda bersih.  Tabiat pembersihan yang baik adalah salah satu perkara yang sepatutnya kita tandai.  Buang tuala kertas.  Kosongkan bekas air anda dan susunkannya di sebelah sinki.  Letakkan bahan lukisan anda di cubby yang saya buat untuk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ഓരോ ക്ലാസ്സിന്റെയും അവസാനം, നിങ്ങളുടെ ജോലിസ്ഥലം വൃത്തിയുള്ളതാണോ എന്ന് ഞാൻ രേഖപ്പെടുത്തും. നല്ല വൃത്തിയാക്കൽ ശീലങ്ങൾ നമ്മൾ അടയാളപ്പെടുത്തേണ്ട കാര്യങ്ങളിൽ ഒന്നാണ്. പേപ്പർ ടവലുകൾ വലിച്ചെറിയുക. നിങ്ങളുടെ വാട്ടർ കണ്ടെയ്നറുകൾ കാലിയാക്കി സിങ്കിനടുത്ത് അടുക്കി വയ്ക്കുക. നിങ്ങളുടെ പെയിന്റിംഗ് വസ്തുക്കൾ ഞാൻ നിങ്ങൾക്കായി നിർമ്മിച്ച ക്യൂബിയിൽ വയ്ക്കുക.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कक्षाको अन्त्यमा, म तपाईंको कार्यस्थल सफा छ कि छैन भनेर पनि रेकर्ड गर्नेछु। राम्रो सरसफाइ गर्ने बानी हामीले चिन्ह लगाउनुपर्ने कुराहरू मध्ये एक हो। कागजको तौलिया फ्याँक्नुहोस्। आफ्नो पानीका भाँडाहरू खाली गर्नुहोस् र सिङ्कको छेउमा राख्नुहोस्। मैले तपाईंको लागि बनाएको क्युबीमा तपाईंको चित्रकला सामग्रीहरू राख्नुहोस्।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هر ټولګي په پای کې، زه به دا هم ثبت کړم چې آیا ستاسو کاري ځای پاک دی. د پاکولو ښه عادتونه یو له هغو شیانو څخه دی چې موږ یې باید په نښه کړو. د کاغذ تولیې وغورځوئ. خپل د اوبو کانتینرونه خالي کړئ او د سینک تر څنګ یې ځای په ځای کړئ. خپل د رنګ کولو توکي په هغه کیوب کې واچوئ چې ما ستاسو لپاره جوړ کړی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Ao final de cada aula, também registrarei se o seu espaço de trabalho está limpo. Bons hábitos de limpeza são uma das coisas que devemos observar. Jogue fora as toalhas de papel. Esvazie os recipientes de água e empilhe-os ao lado da pia. Guarde seus materiais de pintura no armário que fiz para você.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ਹਰੇਕ ਕਲਾਸ ਦੇ ਅੰਤ ਵਿੱਚ, ਮੈਂ ਇਹ ਵੀ ਰਿਕਾਰਡ ਕਰਾਂਗਾ ਕਿ ਕੀ ਤੁਹਾਡਾ ਕੰਮ ਕਰਨ ਵਾਲਾ ਸਥਾਨ ਸਾਫ਼ ਹੈ। ਚੰਗੀਆਂ ਸਫ਼ਾਈ ਦੀਆਂ ਆਦਤਾਂ ਇੱਕ ਅਜਿਹੀ ਚੀਜ਼ ਹੈ ਜਿਸ 'ਤੇ ਸਾਨੂੰ ਨਿਸ਼ਾਨ ਲਗਾਉਣਾ ਚਾਹੀਦਾ ਹੈ। ਕਾਗਜ਼ ਦੇ ਤੌਲੀਏ ਸੁੱਟ ਦਿਓ। ਆਪਣੇ ਪਾਣੀ ਦੇ ਡੱਬਿਆਂ ਨੂੰ ਖਾਲੀ ਕਰੋ ਅਤੇ ਉਨ੍ਹਾਂ ਨੂੰ ਸਿੰਕ ਦੇ ਕੋਲ ਰੱਖੋ। ਆਪਣੀ ਪੇਂਟਿੰਗ ਸਮੱਗਰੀ ਨੂੰ ਉਸ ਡੱਬੇ ਵਿੱਚ ਰੱਖੋ ਜੋ ਮੈਂ ਤੁਹਾਡੇ ਲਈ ਬਣਾਇਆ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 конце каждого занятия я также буду отмечать чистоту вашего рабочего места. Хорошие привычки по уборке — один из пунктов, которые мы должны отметить. Выбросьте бумажные полотенца. Вылейте воду из ёмкостей и поставьте их рядом с раковиной. Уберите ваши принадлежности для рисования в шкафчик, который я для вас сделал.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На крају сваког часа, такође ћу бележити да ли је ваш радни простор чист. Добре навике чишћења су једна од ствари које би требало да обележимо. Баците папирне убрусе. Испразните посуде за воду и сложите их поред судопера. Одложите материјал за сликање у преграду коју сам вам направио.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Dhammaadka fasal kasta, waxaan sidoo kale duubi doonaa in goobtaada shaqadu nadiif tahay.  Caadooyinka nadiifinta wanaagsan waa mid ka mid ah waxyaabaha ay tahay inaan calaamadeyno.  Tuur tuwaalada waraaqaha ah.  Faaruqi weelashaada biyaha oo ku dheji saxanka agtiisa.  Geli agabka rinjiyeynta gudaha cubby-ga aan kuu sameeyay.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 final de cada clase, también registraré si su espacio de trabajo está limpio. Los buenos hábitos de limpieza son una de las cosas que debemos evaluar. Tiren las toallas de papel. Vacíen sus recipientes de agua y apílelos junto al fregadero. Guarden sus materiales de pintura en el cubículo que les preparé.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 tungtung unggal kelas, kuring ogé bakal ngarékam naha ruang kerja anjeun beresih.  Kabiasaan bersih-bersih anu saé mangrupikeun salah sahiji hal anu urang kedah ditandaan.  Miceun anduk kertas.  Kosongkeun wadah cai anjeun sareng tumpukan di gigireun tilelep.  Simpen bahan lukisan anjeun dina cubby anu kuring damel pikeun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Mwishoni mwa kila darasa, nitakuwa pia nikirekodi ikiwa nafasi yako ya kazi ni safi.  Tabia nzuri za kusafisha ni moja ya mambo tunayopaswa kuweka alama.  Tupa taulo za karatasi.  Futa vyombo vyako vya maji na uvirundike karibu na sinki.  Weka vifaa vyako vya kuchora kwenye cubby niliyokutengenezea.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 slutet av varje lektion kommer jag också att notera om din arbetsyta är ren. Goda städvanor är en av de saker vi ska markera. Släng hushållspapper. Töm dina vattenbehållare och ställ dem bredvid diskhon. Ställ undan dina målarsaker i facket jag gjorde åt dig.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 pagtatapos ng bawat klase, ire-record ko rin kung malinis ang iyong workspace.  Ang mabuting gawi sa paglilinis ay isa sa mga bagay na dapat nating markahan.  Itapon ang mga tuwalya ng papel.  Alisan ng laman ang iyong mga lalagyan ng tubig at isalansan ang mga ito sa tabi ng lababo.  Ilagay ang iyong mga materyales sa pagpipinta sa cubby na ginawa ko para sa iyo.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ஒவ்வொரு வகுப்பின் முடிவிலும், உங்கள் பணியிடம் சுத்தமாக இருக்கிறதா என்பதையும் நான் பதிவு செய்வேன். நல்ல சுத்தம் செய்யும் பழக்கம் என்பது நாம் குறிக்க வேண்டிய விஷயங்களில் ஒன்றாகும். காகித துண்டுகளை வெளியே எறியுங்கள். உங்கள் தண்ணீர் பாத்திரங்களை காலி செய்து, அவற்றை சிங்க்கின் அருகில் அடுக்கி வைக்கவும். உங்கள் ஓவியப் பொருட்களை நான் உங்களுக்காக செய்த க்யூபியில் வைக்கவும்.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หลังเลิกเรียนแต่ละคาบ ฉันจะบันทึกด้วยว่าพื้นที่ทำงานของคุณสะอาดไหม นิสัยการทำความสะอาดที่ดีเป็นสิ่งหนึ่งที่เราควรทำเครื่องหมายไว้ ทิ้งกระดาษเช็ดมือ เทน้ำในภาชนะแล้ววางซ้อนกันไว้ข้างอ่างล้างจาน เก็บอุปกรณ์วาดภาพของคุณไว้ในช่องเก็บของที่ฉันทำไว้ให้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 dersin sonunda, çalışma alanınızın temiz olup olmadığını da kaydedeceğim. İyi temizlik alışkanlıkları, not etmemiz gereken şeylerden biri. Kağıt havluları atın. Su kaplarınızı boşaltın ve lavabonun yanına koyun. Resim malzemelerinizi sizin için yaptığım dolaba kaldırın.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 кінці кожного заняття я також записуватиму, чи чисте ваше робоче місце. Гарні звички прибирання – це одна з речей, які ми повинні відзначати. ​​Викиньте паперові рушники. Спорожніть ємності з водою та складіть їх поруч із раковиною. Складіть матеріали для малювання в шухлядку, яку я для вас зробила.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ہر کلاس کے اختتام پر، میں یہ بھی ریکارڈ کروں گا کہ آیا آپ کے کام کی جگہ صاف ہے۔  صفائی کی اچھی عادات ان چیزوں میں سے ایک ہیں جن کو ہم نشان زد کرنا چاہتے ہیں۔  کاغذ کے تولیے باہر پھینک دیں۔  اپنے پانی کے کنٹینرز کو خالی کریں اور انہیں سنک کے آگے اسٹیک کریں۔  اپنی پینٹنگ کا سامان اس کیوب میں رکھیں جو میں نے آپ کے لیے بنایا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Cuối mỗi buổi học, tôi cũng sẽ ghi lại xem không gian làm việc của bạn có sạch sẽ không. Thói quen dọn dẹp tốt là một trong những điều chúng ta cần ghi nhận. Vứt bỏ khăn giấy. Đổ hết nước trong bình đựng nước và xếp chúng cạnh bồn rửa. Cất dụng cụ vẽ vào ngăn tủ tôi đã chuẩn bị sẵn cho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fac103c385_0_26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fac103c385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1a1e09f47c_0_30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1a1e09f47c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Painting projects from former students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Projekte pikture nga ish-nxënës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ከቀድሞ ተማሪዎች ፕሮጀክቶችን መቀባት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مشاريع الرسم من الطلاب السابقين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Նախկին ուսանողների նկարչական նախագծեր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Projectes de pintura d'antics alumnes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以前学生的绘画项目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Schilderprojecten van oud-studenten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پروژه‌های نقاشی از دانش‌آموزان سابق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Projets de peinture d'anciens élèves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Malprojekte ehemaliger Schüler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ભૂતપૂર્વ વિદ્યાર્થીઓના ચિત્રકામ પ્રોજેક્ટ્સ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पूर्व छात्रों की चित्रकला परियोजनाएँ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Progetti di pittura di ex studenti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元生徒による絵画プロジェクト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전 학생들의 그림 프로젝트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Projeyên boyaxkirinê ji xwendekarên berê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Projek melukis daripada bekas pelajar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പൂർവ്വ വിദ്യാർത്ഥികളുടെ ചിത്രരചനാ പദ്ധതികൾ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पूर्व विद्यार्थीहरूबाट चित्रकला परियोजनाहरू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پخوانیو زده کونکو د انځورګرۍ پروژې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Projetos de pintura de ex-alunos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ਸਾਬਕਾ ਵਿਦਿਆਰਥੀਆਂ ਦੇ ਪੇਂਟਿੰਗ ਪ੍ਰੋਜੈਕਟ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Проекты рисования от бывших учеников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Сликарски пројекти бивших ученика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Mashruucyada rinjiyeynta ee ardaydii hore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Proyectos de pintura de antiguos alumnos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proyék lukisan ti urut murid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uchoraji kutoka kwa wanafunzi wa zamani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Målningsprojekt från tidigare elever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proyekto sa pagpipinta mula sa mga dating mag-aaral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முன்னாள் மாணவர்களின் ஓவியத்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โครงการวาดภาพจากศิษย์เก่า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Eski öğrencilerin resim projeleri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Малярські проекти від колишніх учнів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سابق طلباء سے پینٹنگ پروجیکٹس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dự án vẽ tranh của cựu học sinh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9d47c4ca36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9d47c4ca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9d47c4ca36_0_1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9d47c4ca3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9d47c4ca36_0_1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9d47c4ca3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9d47c4ca36_0_2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9d47c4ca3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9d47c4ca36_0_2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9d47c4ca36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9d47c4ca36_0_3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9d47c4ca3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9d47c4ca36_0_4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9d47c4ca36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9d47c4ca36_0_4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9d47c4ca36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9d47c4ca36_0_5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9d47c4ca36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9d47c4ca36_0_5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9d47c4ca3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9d47c4ca36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9d47c4ca3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9d47c4ca36_0_7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9d47c4ca3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9d47c4ca36_0_8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9d47c4ca36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9d47c4ca36_0_9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9d47c4ca36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9d47c4ca36_0_9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9d47c4ca36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9d47c4ca36_0_10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9d47c4ca3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9d47c4ca36_0_10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9d47c4ca36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9d47c4ca36_0_11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9d47c4ca36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9d47c4ca36_0_11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9d47c4ca36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9d47c4ca36_0_12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9d47c4ca36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9d47c4ca36_0_13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9d47c4ca36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fac103c385_0_26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fac103c385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1a1e09f47c_0_54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21a1e09f47c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 is much easier and faster to adjust a colour with a new layer than to mix a perfect colour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Është shumë më e lehtë dhe më e shpejtë të rregullosh një ngjyrë me një shtresë të re sesa të përziesh një ngjyrë perfekte.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ፍጹም የሆነ ቀለም ከመቀላቀል ይልቅ በአዲስ ንብርብር ቀለምን ማስተካከል በጣም ቀላል እና ፈጣን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من الأسهل والأسرع بكثير تعديل اللون باستخدام طبقة جديدة بدلاً من مزج لون مثالي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Նոր շերտով գույնը կարգավորելը շատ ավելի հեշտ և արագ է, քան կատարյալ գույն խառնելը։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És molt més fàcil i ràpid ajustar un color amb una nova capa que barrejar un color perfecte.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使用新图层调整颜色比混合完美颜色更容易、更快捷</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Het is veel gemakkelijker en sneller om een ​​kleur aan te passen met een nieuwe laag dan om een ​​perfecte kleur te mengen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تنظیم رنگ با یک لایه جدید بسیار آسان‌تر و سریع‌تر از ترکیب یک رنگ کامل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Il est beaucoup plus facile et plus rapide d’ajuster une couleur avec un nouveau calque que de mélanger une couleur parfaite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 ist viel einfacher und schneller, eine Farbe mit einer neuen Ebene anzupassen, als eine perfekte Farbe zu mischen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સંપૂર્ણ રંગ ભેળવવા કરતાં નવા સ્તર સાથે રંગ ગોઠવવો ખૂબ સરળ અને ઝડપી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किसी रंग को एकदम सही रंग में मिलाने की तुलना में नई परत के साथ समायोजित करना बहुत आसान और तेज़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È molto più facile e veloce regolare un colore con un nuovo livello che mescolare un colore perfetto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完璧な色を混ぜるよりも、新しいレイヤーで色を調整する方がはるかに簡単で速いです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완벽한 색상을 혼합하는 것보다 새로운 레이어로 색상을 조정하는 것이 훨씬 쉽고 빠릅니다.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Guherandina rengek bi tebeqeyek nû ji tevlihevkirina rengek bêkêmasî pir hêsantir û zûtir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Adalah lebih mudah dan cepat untuk melaraskan warna dengan lapisan baharu daripada mencampurkan warna yang sempurna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ഒരു പെർഫെക്റ്റ് കളർ മിക്സ് ചെയ്യുന്നതിനേക്കാൾ വളരെ എളുപ്പവും വേഗമേറിയതുമാണ് ഒരു പുതിയ ലെയർ ഉപയോഗിച്ച് ഒരു കളർ ക്രമീകരിക്കുന്നത്.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उत्तम रङ मिसाउनु भन्दा नयाँ तहले रङ समायोजन गर्नु धेरै सजिलो र छिटो 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نوي پرت سره د رنګ تنظیم کول د بشپړ رنګ مخلوط کولو په پرتله خورا اسانه او ګړندي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 muito mais fácil e rápido ajustar uma cor com uma nova camada do que misturar uma cor perfeita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ਇੱਕ ਸੰਪੂਰਨ ਰੰਗ ਨੂੰ ਮਿਲਾਉਣ ਨਾਲੋਂ ਇੱਕ ਨਵੀਂ ਪਰਤ ਨਾਲ ਰੰਗ ਨੂੰ ਐਡਜਸਟ ਕਰਨਾ ਬਹੁਤ ਸੌਖਾ ਅਤੇ ਤੇਜ਼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Гораздо проще и быстрее настроить цвет с помощью нового слоя, чем смешивать идеальный цвет.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Много је лакше и брже подесити боју новим слојем него мешати савршену боју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Aad bay u fududahay oo dhakhso badan tahay in lagu hagaajiyo midab leh lakab cusub intii lagu qasi lahaa midab qumman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 mucho más fácil y rápido ajustar un color con una nueva capa que mezclar un color perfecto.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Éta langkung gampang sareng langkung gancang pikeun nyaluyukeun warna sareng lapisan énggal tibatan nyampur warna anu sampurna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rahisi zaidi na kwa kasi kurekebisha rangi na safu mpya kuliko kuchanganya rangi kamili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Det är mycket enklare och snabbare att justera en färg med ett nytt lager än att blanda en perfekt färg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Ito ay mas madali at mas mabilis na ayusin ang isang kulay gamit ang isang bagong layer kaysa sa paghaluin ang isang perpektong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ஒரு சரியான நிறத்தை கலப்பதை விட, ஒரு புதிய அடுக்குடன் ஒரு நிறத்தை சரிசெய்வது மிகவும் எளிதானது மற்றும் விரைவானது.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การปรับสีด้วยเลเยอร์ใหม่จะง่ายและรวดเร็วกว่าการผสมสีที่สมบูรณ์แบบมาก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Mükemmel bir rengi karıştırmaktan ziyade yeni bir katmanla rengi ayarlamak çok daha kolay ve hızlıdır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Набагато легше та швидше налаштувати колір за допомогою нового шару, ніж змішувати ідеальний колір.</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کامل رنگ ملانے کے مقابلے میں ایک نئی پرت کے ساتھ رنگ کو ایڈجسٹ کرنا بہت آسان اور تیز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Việc điều chỉnh màu sắc bằng một lớp mới dễ dàng và nhanh hơn nhiều so với việc pha trộn một màu hoàn hảo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1a1e09f47c_0_66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1a1e09f47c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The opposite of a colour on the colour wheel is a complementary colour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 kundërta e një ngjyre në rrotën e ngjyrave është një ngjyrë plotësuese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በቀለም ጎማ ላይ ያለው ቀለም ተቃራኒው ተጨማሪ ቀለም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اللون المعاكس للون على عجلة الألوان هو اللون المكمل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Գունային անիվի վրա գույնի հակառակը լրացուցիչ գույնն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color oposat al cercle cromàtic és un color complementari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色轮上颜色的对立面是互补色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Het tegenovergestelde van een kleur op de kleurencirkel is een complementaire kleur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متضاد هر رنگ در چرخه رنگ، رنگ مکمل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L'opposé d'une couleur sur le cercle chromatique est une couleur complémentaire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Das Gegenteil einer Farbe im Farbkreis ist eine Komplementärfarbe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રંગ ચક્ર પરના રંગનો વિરોધી રંગ પૂરક રંગ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रंग चक्र पर किसी रंग का विपरीत रंग पूरक रंग होता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L'opposto di un colore sulla ruota dei colori è un colore complementare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色相環上の色の反対色は補色である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색상환에서 색상의 반대색은 보색입니다.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Berevajiyê rengek li ser çerxa rengan rengek temamker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Lawan warna pada roda warna ialah warna pelengkap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കളർ വീലിൽ ഒരു നിറത്തിന്റെ വിപരീതം ഒരു പൂരക നിറമാണ്.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रङ चक्रमा रहेको रङको विपरीत रङ पूरक रङ 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رنګ څرخ کې د رنګ برعکس یو بشپړونکی رنګ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 oposto de uma cor na roda de cores é uma cor complementar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ਰੰਗ ਚੱਕਰ 'ਤੇ ਕਿਸੇ ਰੰਗ ਦਾ ਉਲਟ ਇੱਕ ਪੂਰਕ ਰੰਗ ਹੁੰਦਾ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Противоположность цвета на цветовом круге — это дополнительный цвет.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Супротност боје на кругу боја је комплементарна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 soo horjeeda midabka giraangiraha midabku waa midab dhammaystiran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opuesto de un color en el círculo cromático es un color complementario.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Sabalikna tina warna dina roda warna nyaéta warna pelengkap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Kinyume cha rangi kwenye gurudumu la rangi ni rangi ya ziada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Motsatsen till en färg på färgcirkeln är en komplementfärg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kabaligtaran ng isang kulay sa color wheel ay isang pantulong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வண்ண சக்கரத்தில் ஒரு நிறத்திற்கு எதிரானது ஒரு நிரப்பு நிறமாகும்.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สีตรงข้ามของสีบนวงล้อสีคือสีเสริม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Renk çarkında bir rengin zıttı tamamlayıcı renktir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Протилежністю кольору на колірному колі є додатковий колір</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کلر وہیل پر رنگ کا مخالف ایک تکمیلی رنگ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Màu đối lập với màu trên vòng tròn màu là màu bổ sung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21a1e09f47c_0_79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21a1e09f47c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If you mix complementary colours together you get black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Nëse përzieni ngjyra plotësuese së bashku, do të merrni të zezën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ተጨማሪ ቀለሞችን አንድ ላይ ካዋህዱ ጥቁር ታገኛለህ</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إذا قمت بخلط الألوان التكميلية معًا، ستحصل على اللون الأسود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Եթե ​​խառնեք լրացուցիչ գույները, կստանաք սև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 barreges colors complementaris, obtindràs el negre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如果将互补色混合在一起，就会得到黑色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Als je complementaire kleuren mengt krijg je zwart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اگر رنگ‌های مکمل را با هم مخلوط کنید، مشکی به دست می‌آید.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 vous mélangez des couleurs complémentaires, vous obtenez du noir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Mischt man Komplementärfarben, erhält man Schwarz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 તમે પૂરક રંગોને એકસાથે ભેળવો છો, તો તમને કાળા રંગ મળે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यदि आप पूरक रंगों को एक साथ मिलाते हैं तो आपको काला रंग मिलता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 mescoli insieme i colori complementari ottieni il nero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補色を混ぜると黒になる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보색을 섞으면 검정색이 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Ger hûn rengên temamker tevlihev bikin hûn reş digirin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Jika anda mencampurkan warna pelengkap bersama-sama anda akan menjadi hitam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പൂരക നിറങ്ങൾ ഒരുമിച്ച് ചേർത്താൽ കറുപ്പ് ലഭിക്കും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यदि तपाईंले पूरक रंगहरू एकसाथ मिसाउनुभयो भने तपाईं कालो हुनुहुनेछ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که تاسو بشپړونکي رنګونه سره ګډ کړئ نو تاسو تور رنګ ترلاسه کوئ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 você misturar cores complementares, obterá preto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ਜੇਕਰ ਤੁਸੀਂ ਪੂਰਕ ਰੰਗਾਂ ਨੂੰ ਇਕੱਠੇ ਮਿਲਾਉਂਦੇ ਹੋ ਤਾਂ ਤੁਸੀਂ ਕਾਲੇ ਹੋ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Если смешать дополнительные цвета, получится черный.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Ако помешате комплементарне боје, добићете црну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Haddi aad isku dhafto midabyo is kaaba ah waxaad helaysaa madow</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 mezclas colores complementarios obtienes el negro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Lamun nyampur warna pelengkap babarengan anjeun meunang hideung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Ukichanganya rangi za ziada pamoja unakuwa mweusi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Om man blandar komplementfärger får man svart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Kung pinaghalo mo ang mga pantulong na kulay, makakakuha ka ng itim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நீங்கள் நிரப்பு வண்ணங்களை ஒன்றாகக் கலந்தால் கருப்பு கிடைக்கும்.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หากคุณผสมสีเสริมเข้าด้วยกันคุณจะได้สีดำ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Tamamlayıcı renkleri karıştırırsanız siyah elde edersiniz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Якщо змішати додаткові кольори, то отримаємо чорний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اگر آپ تکمیلی رنگوں کو آپس میں ملاتے ہیں تو آپ کالا ہو جاتے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Nếu bạn trộn các màu bổ sung với nhau, bạn sẽ có màu đen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fcf0bfee87_0_48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fcf0bfee87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1a1e09f47c_0_91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1a1e09f47c_0_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Using a colour scheme is better than matching natural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Përdorimi i një skeme ngjyrash është më i mirë sesa kombinimi i ngjyrave natyrale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ዘዴን መጠቀም ተፈጥሯዊ ቀለሞችን ከማጣመር የተሻለ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استخدام مخطط الألوان أفضل من مطابقة الألوان الطبيعية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Գունային սխեման օգտագործելը բնական գույների համադրումից լավ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Utilitzar una combinació de colors és millor que combinar colors naturals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使用配色方案比匹配自然色更好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Het is beter om een ​​kleurenschema te gebruiken dan natuurlijke kleuren te matchen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استفاده از یک طرح رنگی بهتر از تطبیق با رنگ‌های طبیعی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Utiliser une palette de couleurs est préférable à associer des couleurs naturelles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Die Verwendung eines Farbschemas ist besser als die Anpassung natürlicher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કુદરતી રંગોને મેચ કરવા કરતાં રંગ યોજનાનો ઉપયોગ કરવો વધુ સારું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प्राकृतिक रंगों के मिलान से बेहतर है रंग योजना का उपयोग करना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Utilizzare uno schema di colori è meglio che abbinare i colori naturali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自然な色を合わせるよりも配色を使う方が良い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자연스러운 색상을 맞추는 것보다 색상 구성표를 사용하는 것이 더 좋습니다.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Lihevhatina rengên xwezayî ji bikaranîna rengan çêtir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Menggunakan skema warna adalah lebih baik daripada memadankan warna semula jadi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സ്വാഭാവിക നിറങ്ങൾ യോജിപ്പിക്കുന്നതിനേക്കാൾ നല്ലത് ഒരു കളർ സ്കീം ഉപയോഗിക്കുന്നതാണ്.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प्राकृतिक रङहरू मिलाउनु भन्दा रङ योजना प्रयोग गर्नु राम्रो 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رنګ سکیم کارول د طبیعي رنګونو سره د سمون په پرتله غوره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Usar um esquema de cores é melhor do que combinar cores naturais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ਕੁਦਰਤੀ ਰੰਗਾਂ ਨਾਲ ਮੇਲ ਕਰਨ ਨਾਲੋਂ ਰੰਗ ਸਕੀਮ ਦੀ ਵਰਤੋਂ ਕਰਨਾ ਬਿਹਤਰ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Использование цветовой схемы лучше, чем подбор естественных цветов.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Коришћење шеме боја је боље од усклађивања природних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Isticmaalka nidaamka midabku wuxuu ka fiican yahay isku-dhafka midabada dabiiciga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Usar una combinación de colores es mejor que combinar colores naturales.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Ngagunakeun skéma warna leuwih hade tinimbang cocog warna alam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Kutumia mpango wa rangi ni bora zaidi kuliko kufanana na rangi za asili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Att använda ett färgschema är bättre än att matcha naturliga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paggamit ng scheme ng kulay ay mas mahusay kaysa sa pagtutugma ng mga natural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இயற்கை வண்ணங்களைப் பொருத்துவதை விட வண்ணத் திட்டத்தைப் பயன்படுத்துவது சிறந்தது.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การใช้โทนสีจะดีกว่าการจับคู่สีธรรมชาติ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Doğal renkleri eşleştirmektense bir renk şeması kullanmak daha iyidir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Використання колірної гами краще, ніж поєднання природних кольорів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سکیم کا استعمال قدرتی رنگوں سے ملنے سے بہتر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Sử dụng một bảng màu tốt hơn là kết hợp các màu tự nhiên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11e13b9d8e5_0_88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11e13b9d8e5_0_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ለተመጣጣኝ ጥንቅሮች የቀለም መርሃግብሮች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Գունային սխեմաներ հավասարակշռված կոմպոզիցիաների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equilibrate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バランスの取れた構成のための配色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Skim warna untuk komposisi seimbang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സന്തുലിതമായ രചനകൾക്കുള്ള വർണ്ണ സ്കീമുകൾ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रंग 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 dheelitiran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Mipango ya rangi kwa nyimbo za usawa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இசையமைப்புகளுக்கான வண்ணத்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รูปแบบสีสำหรับองค์ประกอบที่สมดุล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Bảng màu cho bố cục cân bằng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1244543bd91_0_2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1244543bd91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Complementary colours are built into human vision. Our eyes have red, green, and blue colour receptors. The complements of those are cyan, magenta, and yellow.</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Ngjyrat plotësuese janë të integruara në shikimin e njeriut. Sytë tanë kanë receptorë për ngjyrat e kuqe, jeshile dhe blu. Ngjyrat plotësuese të këtyre ngjyrave janë cianja, magenta dhe e verdha.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ተጨማሪ ቀለሞች በሰው እይታ ውስጥ የተገነቡ ናቸው. አይናችን ቀይ፣ አረንጓዴ እና ሰማያዊ ቀለም ተቀባይ አላቸው። የእነዚያ ማሟያዎች ሲያን ፣ማጌንታ እና ቢጫ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الألوان المكملة مُدمجة في الرؤية البشرية. أعيننا مُستقبلات للألوان الأحمر والأخضر والأزرق. الألوان المكملة لهذه الألوان هي السماوي والأرجواني والأصفر.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Մարդու տեսողության մեջ ներկառուցված են լրացուցիչ գույներ։ Մեր աչքերն ունեն կարմիր, կանաչ և կապույտ գույների ընկալիչներ։ Դրանց լրացուցիչ գույներն են երկնագույնը, մանուշակագույնը և դեղինը։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Els colors complementaris estan integrats en la visió humana. Els nostres ulls tenen receptors de color vermell, verd i blau. Els complementaris d'aquests són el cian, el magenta i el groc.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互补色是人类视觉的固有特征。我们的眼睛有红色、绿色和蓝色的感受器。它们的补色是青色、洋红色和黄色。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Complementaire kleuren zijn ingebouwd in het menselijk zicht. Onze ogen hebben receptoren voor rode, groene en blauwe kleuren. De complementaire kleuren daarvan zijn cyaan, magenta en geel.</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رنگ‌های مکمل در بینایی انسان وجود دارند. چشمان ما گیرنده‌های رنگ قرمز، سبز و آبی دارند. مکمل‌های آنها فیروزه‌ای، ارغوانی و زرد هستند.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Les couleurs complémentaires sont intégrées à la vision humaine. Nos yeux possèdent des récepteurs de couleurs rouge, vert et bleu. Leurs couleurs complémentaires sont le cyan, le magenta et le jaune.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Komplementärfarben sind in das menschliche Sehvermögen integriert. Unsere Augen verfügen über Farbrezeptoren für Rot, Grün und Blau. Die Komplementärfarben dieser Farben sind Cyan, Magenta und Gelb.</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માનવ દ્રષ્ટિમાં પૂરક રંગોનો સમાવેશ થાય છે. આપણી આંખોમાં લાલ, લીલો અને વાદળી રંગ રીસેપ્ટર્સ હોય છે. તેના પૂરક રંગો સ્યાન, મેજેન્ટા અને પીળા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पूरक रंग मानव दृष्टि में अंतर्निहित होते हैं। हमारी आँखों में लाल, हरा और नीला रंग ग्राही होते हैं। इनके पूरक रंग सियान, मैजेंटा और पीला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 colori complementari sono intrinseci alla vista umana. I nostri occhi hanno recettori per il rosso, il verde e il blu. I loro colori complementari sono il ciano, il magenta e il giallo.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補色は人間の視覚に組み込まれています。私たちの目には赤、緑、青の色受容体があり、それらの補色はシアン、マゼンタ、イエローです。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보색은 인간의 시각에 내재되어 있습니다. 우리 눈에는 빨간색, 초록색, 파란색의 색수용체가 있습니다. 이 색들의 보색은 청록색, 자홍색, 노란색입니다.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Rengên temamker di dîtina mirovan de cih digirin. Çavên me wergirên rengên sor, kesk û şîn hene. Rengên temamker ên wan şîn, magenta û zer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pelengkap terbina dalam penglihatan manusia. Mata kita mempunyai reseptor warna merah, hijau dan biru. Pelengkapnya ialah cyan, magenta, dan kuning.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മനുഷ്യന്റെ കാഴ്ചയിൽ പൂരക നിറങ്ങൾ അന്തർലീനമാണ്. നമ്മുടെ കണ്ണുകൾക്ക് ചുവപ്പ്, പച്ച, നീല നിറങ്ങളുടെ റിസപ്റ്ററുകൾ ഉണ്ട്. അവയുടെ പൂരകങ്ങൾ സിയാൻ, മജന്ത, മഞ്ഞ എന്നിവയാണ്.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मानव दृष्टिमा पूरक रङहरू निर्मित हुन्छन्। हाम्रा आँखाहरूमा रातो, हरियो र नीलो रङ रिसेप्टरहरू हुन्छन्। ती रङहरूका पूरकहरू सियान, म्याजेन्टा र पहेंलो हुन्।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انسان په لید کې بشپړونکي رنګونه جوړ شوي دي. زموږ سترګې سره، شنه او نیلي رنګونه لري. د دې بشپړونکي رنګونه سیان، میجنټا او ژیړ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 cores complementares são inerentes à visão humana. Nossos olhos possuem receptores para as cores vermelho, verde e azul. Os complementares são ciano, magenta e amarelo.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ਮਨੁੱਖੀ ਦ੍ਰਿਸ਼ਟੀ ਵਿੱਚ ਪੂਰਕ ਰੰਗ ਬਣੇ ਹੁੰਦੇ ਹਨ। ਸਾਡੀਆਂ ਅੱਖਾਂ ਵਿੱਚ ਲਾਲ, ਹਰਾ ਅਤੇ ਨੀਲਾ ਰੰਗ ਸੰਵੇਦਕ ਹੁੰਦਾ ਹੈ। ਇਹਨਾਂ ਦੇ ਪੂਰਕ ਸਿਆਨੀ, ਮੈਜੈਂਟਾ ਅਤੇ ਪੀਲੇ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Дополнительные цвета встроены в человеческое зрение. Наши глаза обладают рецепторами красного, зелёного и синего цветов. Дополнительными к ним являются голубой, пурпурный и жёлтый.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Комплементарне боје су уграђене у људски вид. Наше очи имају рецепторе за црвену, зелену и плаву боју. Комплементарне боје су цијан, магента и жута.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Midabada dhameystiran waxay ku dhisan yihiin aragtida aadanaha. Indhahayagu waxay leeyihiin reseptors guduudan, cagaar iyo buluug. Kaabayaasha kuwaas waa cyan, magenta, iyo huruud.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Los colores complementarios son inherentes a la visión humana. Nuestros ojos tienen receptores para el rojo, el verde y el azul. Los complementarios de estos son el cian, el magenta y el amarillo.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pelengkap diwangun kana visi manusa. Panon urang gaduh reséptor warna beureum, héjo, sareng biru. Kompleménna nyaéta cyan, magénta, sareng konéng.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Rangi za ziada zimejengwa katika maono ya mwanadamu. Macho yetu yana vipokezi vya rangi nyekundu, kijani kibichi na bluu. Vikamilishaji vya hizo ni samawati, magenta na manjano.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Komplementfärger är inbyggda i människans syn. Våra ögon har röda, gröna och blå färgreceptorer. Komplementfärgerna till dessa är cyan, magenta och gul.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mga pantulong na kulay ay binuo sa paningin ng tao. Ang ating mga mata ay may red, green, at blue color receptors. Ang mga pandagdag ng mga iyon ay cyan, magenta, at dilaw.</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மனித பார்வையில் நிரப்பு நிறங்கள் கட்டமைக்கப்பட்டுள்ளன. நம் கண்களில் சிவப்பு, பச்சை மற்றும் நீல நிற ஏற்பிகள் உள்ளன. அவற்றின் நிரப்பு நிறங்கள் சியான், மெஜந்தா மற்றும் மஞ்சள்.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สีเสริมถูกสร้างขึ้นในการมองเห็นของมนุษย์ ดวงตาของเรามีตัวรับสีแดง สีเขียว และสีน้ำเงิน สีเสริมของสีเหล่านี้ ได้แก่ สีฟ้าอมเขียว สีชมพูอมม่วง และสีเหลือง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Tamamlayıcı renkler insan görüşünün bir parçasıdır. Gözlerimizde kırmızı, yeşil ve mavi renk reseptörleri bulunur. Bunların tamamlayıcıları ise camgöbeği, macenta ve sarıdır.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Доповнюючі кольори вбудовані в людський зір. Наші очі мають рецептори червоного, зеленого та синього кольорів. Доповнюючими кольори є блакитний, пурпуровий та жовтий.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تکمیلی رنگ انسانی وژن میں شامل ہیں۔ ہماری آنکھوں میں سرخ، سبز اور نیلے رنگ کے رسیپٹرز ہوتے ہیں۔ ان کی تکمیلیں سیان، میجنٹا اور پیلے رنگ کے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Màu bổ sung được tích hợp vào thị giác của con người. Mắt chúng ta có các thụ thể màu đỏ, xanh lá cây và xanh dương. Các màu bổ sung của chúng là xanh lơ, đỏ tươi và vàng.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11b0b6b6d24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11b0b6b6d2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25b23aa6fa1_0_82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539" name="Google Shape;539;g25b23aa6fa1_0_8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fcf0bfee87_0_89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Red-Green complementary colour schemes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plotësuese ngjyrash të kuqe-jeshile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ቀይ-አረንጓዴ ተጨማሪ የቀለም መርሃግብሮች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التكميلية الأحمر والأخضر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Կարմիր-կանաչ լրացուցիչ գունային սխեմաներ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complementaris vermell-verd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红绿互补配色方案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Rood-Groene complementaire kleurenschema's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مکمل قرمز-سبز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complémentaires rouge-vert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Rot-Grün-Komplementärfarbschemata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લાલ-લીલા પૂરક રંગ યોજનાઓ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लाल-हरा पूरक रंग 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complementari rosso-verde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赤と緑の補色配色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빨간색-녹색 보색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rengên temamker ên sor-kesk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Skim warna pelengkap Merah-Hijau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ചുവപ്പ്-പച്ച പൂരക വർണ്ണ സ്കീമുകൾ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रातो-हरियो पूरक रंग 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سور-شنه بشپړونکي رنګ سکیمونه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complementares vermelho-verde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ਲਾਲ-ਹਰੇ ਪੂਰਕ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Красно-зеленые дополнительные цветовые схемы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Црвено-зелене комплементарне шеме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Casaan-cagaaran nidaamyada midabka kaabaya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colores complementarios rojo-verde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pelengkap Beureum-Héjo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inayosaidiana ya Red-Green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Röd-gröna komplementära färgscheman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Pula-Berde na pantulong na mga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சிவப்பு-பச்சை நிரப்பு வண்ணத்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รูปแบบสีเสริมสีแดง-เขียว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Kırmızı-Yeşil tamamlayıcı renk şemaları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Червоно-зелені додаткові колірні схеми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سرخ سبز تکمیلی رنگ سکیمیں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bổ sung Đỏ-Xanh lục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545" name="Google Shape;545;gfcf0bfee87_0_8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fcf0bfee87_0_90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Blue-Orange complementary colour schemes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Skemat plotësuese të ngjyrave blu-portokalli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ሰማያዊ-ብርቱካን ማሟያ የቀለም መርሃግብሮች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التكميلية الأزرق والبرتقالي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Կապույտ-նարնջագույն լրացուցիչ գունային սխեմաներ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complementaris blau-taronja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蓝橙互补配色方案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Blauw-oranje complementaire kleurenschema's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مکمل آبی-نارنجی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complémentaires bleu-orange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Blau-Orange Komplementärfarbschemata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વાદળી-નારંગી પૂરક રંગ યોજનાઓ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नीला-नारंगी पूरक रंग 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complementari blu-arancio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青とオレンジの補色配色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파란색-주황색 보색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rengên temamker ên şîn-porteqalî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Skim warna pelengkap Biru-Oren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നീല-ഓറഞ്ച് പൂരക വർണ്ണ സ്കീമുകൾ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नीलो-सुन्तला पूरक रंग 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نیلي-نارنجي تکمیلي رنګ سکیمونه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complementares azul-laranja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ਨੀਲਾ-ਸੰਤਰੀ ਪੂਰਕ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Сине-оранжевые дополнительные цветовые схемы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Плаво-наранџасте комплементарне шеме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buluug-Orange ee dhammaystirka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colores complementarios azul-naranja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pelengkap biru-oranyeu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Bluu-Machungwa inayosaidiana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Blå-orange komplementära färgscheman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Blue-Orange na pantulong na mga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நீல-ஆரஞ்சு நிற நிரப்பு வண்ணத்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รูปแบบสีเสริมสีน้ำเงิน-ส้ม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Mavi-Turuncu tamamlayıcı renk şemaları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Синьо-помаранчеві додаткові колірні схеми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بلیو-اورنج تکمیلی رنگ سکیمیں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bổ sung Xanh lam-Cam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556" name="Google Shape;556;gfcf0bfee87_0_9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fcf0bfee87_0_9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Blue-Violet to Yellow-Orange complementary colour schemes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plotësuese ngjyrash nga blu-vjollcë në të verdhë-portokalli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ሰማያዊ-ቫዮሌት እስከ ቢጫ-ብርቱካን ማሟያ የቀለም መርሃግብሮች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التكميلية من الأزرق البنفسجي إلى الأصفر البرتقالي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Կապույտ-մանուշակագույնից մինչև դեղին-նարնջագույն լրացուցիչ գունային սխեմաներ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complementaris de blau-violeta a groc-taronja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蓝紫色到黄橙色的互补配色方案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Complementaire kleurenschema's van blauwviolet tot geeloranje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مکمل آبی-بنفش تا زرد-نارنجی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complémentaires bleu-violet à jaune-orange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Komplementärfarbschemata von Blau-Violett bis Gelb-Orange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વાદળી-વાયોલેટથી પીળા-નારંગી પૂરક રંગ યોજનાઓ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नीला-बैंगनी से लेकर पीला-नारंगी पूरक रंग 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complementari dal blu-viola al giallo-arancio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青紫から黄橙までの補色配色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청자색에서 황주황색으로의 보색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rengên temamker ên şîn-binefşî berbi zer-porteqalî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Skim warna pelengkap Biru-Violet hingga Kuning-Oren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നീല-വയലറ്റ് മുതൽ മഞ്ഞ-ഓറഞ്ച് വരെയുള്ള പൂരക വർണ്ണ സ്കീമുകൾ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नीलो-बैजनी देखि पहेंलो-सुन्तला सम्मका पूरक रङ 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نیلي-بنفشي څخه تر ژیړ-نارنجي پورې د بشپړونکي رنګ سکیمونه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complementares azul-violeta a amarelo-laranja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ਨੀਲੇ-ਵਾਇਲੇਟ ਤੋਂ ਪੀਲੇ-ਸੰਤਰੀ ਪੂਰਕ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Дополнительные цветовые схемы от сине-фиолетового до желто-оранжевого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Плаво-љубичасте до жуто-наранџасте комплементарне шеме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Blue-Violet ilaa Jaalle-Orange midabyo dhammaystiran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colores complementarios de azul violeta a amarillo naranja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pelengkap Blue-Violet ka Konéng-Oranyeu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inayosaidiana ya Bluu-Violet hadi Manjano-Machungwa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Blå-violett till gul-orange komplementära färgscheman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Blue-Violet hanggang Yellow-Orange na mga pantulong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நீலம்-வயலட் முதல் மஞ்சள்-ஆரஞ்சு நிற நிரப்பு வண்ணத்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รูปแบบสีเสริมสีน้ำเงินม่วงถึงสีเหลืองส้ม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Mavi-Menekşe'den Sarı-Turuncu'ya kadar tamamlayıcı renk şemaları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Додаткові колірні схеми від синьо-фіолетового до жовто-помаранчевого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بلیو-وائلٹ سے پیلا-اورنج تکمیلی رنگ سکیمیں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bổ sung từ Xanh lam-Tím đến Vàng-Cam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567" name="Google Shape;567;gfcf0bfee87_0_9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fcf0bfee87_0_9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Red to Green and Blue Split Complementary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Ndarje plotësuese nga e kuqja në të gjelbër dhe blu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ከቀይ ወደ አረንጓዴ እና ሰማያዊ ክፋይ ማሟያ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الأحمر إلى الأخضر والأزرق المنقسم بشكل تكميلي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Կարմիրից կանաչ և կապույտ բաժանումը լրացուցիչ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Divisió complementària de vermell a verd i blau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红绿蓝互补分裂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Rood naar Groen en Blauw Split Complementair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قرمز به سبز و آبی به صورت مکمل تقسیم می‌شوند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Rouge vers Vert et Bleu Séparation Complémentaire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Rot zu Grün und Blau geteilt komplementär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લાલથી લીલો અને વાદળી વિભાજીત પૂરક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लाल से हरा और नीला विभाजित पूरक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Rosso, verde e blu divisi complementari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赤から緑、青へのスプリット補色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빨간색에서 녹색과 파란색으로 분할된 보색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Sor bo Kesk û Şîn Dabeşkirina Temamker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Merah kepada Hijau dan Biru Pelengkap Split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ചുവപ്പ് മുതൽ പച്ച, നീല വരെയുള്ള സ്പ്ലിറ്റ് കോംപ്ലിമെന്ററി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रातो देखि हरियो र नीलो सम्मको पूरक विभाजन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سور څخه شنه او نیلي بشپړونکی ویش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Vermelho para Verde e Azul Divididos Complementares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ਲਾਲ ਤੋਂ ਹਰਾ ਅਤੇ ਨੀਲਾ ਸਪਲਿਟ ਪੂਰਕ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Разделение красного на зеленый и синий — комплементарно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Црвена на зелену и плава подељена комплементарна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Casaan ilaa Cagaar iyo Buluug kala qaybsan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División complementaria de rojo a verde y azul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Beureum ka Héjo jeung Biru Split Komplementer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Nyekundu hadi Kijani Kijani na Bluu inayosaidiana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Röd till grön och blå delning kompletterande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Pula hanggang Berde at Asul na Split Complementary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சிவப்பு முதல் பச்சை மற்றும் நீலம் வரை பிரிப்பு நிரப்பி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สีแดงเป็นสีเขียวและสีน้ำเงินแยกเป็นส่วนเสริม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Kırmızıdan Yeşile ve Maviye Tamamlayıcı Bölünme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Червоний на зелений та синій розкол, що доповнює</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سرخ سے سبز اور نیلے رنگ کی سپلٹ تکمیلی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Bổ sung tách biệt từ đỏ sang xanh lá cây và xanh lam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576" name="Google Shape;576;gfcf0bfee87_0_9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fcf0bfee87_0_9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Blue to Red and Orange split complementary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 në të kuqe dhe portokalli të ndarë plotësuese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ከሰማያዊ ወደ ቀይ እና ብርቱካናማ ክፍፍሉ ማሟያ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الأزرق إلى الأحمر والبرتقالي المنقسم بشكل تكميلي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Կապույտից կարմիր և նարնջագույն բաժանումը լրացուցիչ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Complementari dividit de blau a vermell i taronja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蓝色与红色和橙色分裂互补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Blauw naar Rood en Oranje splitsen complementair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آبی به قرمز و نارنجی تقسیم شده مکمل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Bleu vers Rouge et Orange divisés en complémentarité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Blau zu Rot und Orange teilen sich komplementär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વાદળીથી લાલ અને નારંગી વિભાજીત પૂરક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नीला से लाल और नारंगी विभाजित पूरक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Il blu, il rosso e l'arancione si dividono in modo complementare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青と赤とオレンジの補色分割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파란색에서 빨간색과 주황색으로 분할된 보색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Şîn ber bi sor û porteqalî ve têkel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Biru kepada Merah dan Jingga pelengkap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നീലയിൽ നിന്ന് ചുവപ്പിലേക്കും ഓറഞ്ചിലേക്കും പൂരക വിഭജനം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नीलो देखि रातो र सुन्तला सम्मको पूरक विभाजन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نیلي څخه سور او نارنجي ته بشپړونکی ویشل شوی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Azul para Vermelho e Laranja divididos complementares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ਨੀਲੇ ਤੋਂ ਲਾਲ ਅਤੇ ਸੰਤਰੀ ਤੋਂ ਪੂਰਕ ਵੰਡਿਆ ਗਿਆ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Синий к красному и оранжевый разделены на дополнительные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Плава до црвене и наранџаста подељена комплементарно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Buluug ilaa Casaan iyo Orange kala qaybsamay is dhamaystir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Azul a Rojo y Naranja se dividen de manera complementaria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Biru ka Beureum sareng Oranyeu pamisah pelengkap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Bluu hadi Nyekundu na Chungwa ni za ziada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Blå till röd och orange delad komplementär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Blue to Red at Orange split complementary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நீலத்திலிருந்து சிவப்பு மற்றும் ஆரஞ்சு நிறப் பிரிப்பு நிரப்பி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สีน้ำเงินกับสีแดงและสีส้มแยกกัน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Mavi, Kırmızı ve Turuncu tamamlayıcı olarak bölünmüştür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Синій на червоний та помаранчевий розділені, доповнюють один одного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نیلے سے سرخ اور نارنجی تقسیم تکمیلی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Màu xanh lam sang màu đỏ và màu cam bổ sung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587" name="Google Shape;587;gfcf0bfee87_0_9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fcf0bfee87_0_8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Analogous colour schemes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analoge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ተመሳሳይ የቀለም መርሃግብሮች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المتماثلة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Անալոգային գունային սխեմաներ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anàlegs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类似的配色方案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Analoge kleurenschema's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مشابه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analogues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Analoge Farbschemata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સમાન રંગ યોજનાઓ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अनुरूप रंग 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analoghi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類似色の配色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유사한 색상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rengîn ên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Skim warna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സമാന വർണ്ണ സ്കീമുകൾ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 रङ 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ورته رنګ سکیمونه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análogos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ਸਮਾਨ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Аналоговые цветовые схемы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Аналогне шеме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isku midka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colores análogos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Mipango ya rangi inayofanana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Analoga färgscheman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Katulad na mga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ஒத்த வண்ணத்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รูปแบบสีที่คล้ายคลึงกัน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Benzer renk şemaları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Аналогічні колірні схеми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یکساں رنگ سکیمیں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tương tự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598" name="Google Shape;598;gfcf0bfee87_0_8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fcf0bfee87_0_88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Analogous colour schemes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analoge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ተመሳሳይ የቀለም መርሃግብሮች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المتماثلة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Անալոգային գունային սխեմաներ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anàlegs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类似的配色方案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Analoge kleurenschema's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مشابه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analogues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Analoge Farbschemata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સમાન રંગ યોજનાઓ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अनुरूप रंग 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analoghi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類似色の配色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유사한 색상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rengîn ên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Skim warna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സമാന വർണ്ണ സ്കീമുകൾ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 रङ 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ورته رنګ سکیمونه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análogos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ਸਮਾਨ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Аналоговые цветовые схемы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Аналогне шеме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isku midka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colores análogos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Mipango ya rangi inayofanana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Analoga färgscheman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Katulad na mga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ஒத்த வண்ணத்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รูปแบบสีที่คล้ายคลึงกัน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Benzer renk şemaları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Аналогічні колірні схеми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یکساں رنگ سکیمیں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tương tự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610" name="Google Shape;610;gfcf0bfee87_0_8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fcf0bfee87_0_89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Analogous colour schemes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analoge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ተመሳሳይ የቀለም መርሃግብሮች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المتماثلة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Անալոգային գունային սխեմաներ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anàlegs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类似的配色方案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Analoge kleurenschema's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مشابه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analogues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Analoge Farbschemata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સમાન રંગ યોજનાઓ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अनुरूप रंग 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analoghi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類似色の配色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유사한 색상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rengîn ên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Skim warna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സമാന വർണ്ണ സ്കീമുകൾ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 रङ 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ورته رنګ سکیمونه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análogos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ਸਮਾਨ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Аналоговые цветовые схемы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Аналогне шеме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isku midka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colores análogos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analog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Mipango ya rangi inayofanana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Analoga färgscheman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Katulad na mga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ஒத்த வண்ணத்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รูปแบบสีที่คล้ายคลึงกัน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Benzer renk şemaları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Аналогічні колірні схеми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یکساں رنگ سکیمیں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tương tự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622" name="Google Shape;622;gfcf0bfee87_0_8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fcf0bfee87_0_9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Green, Blue, and Red  Triangular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trekëndore e ngjyrave jeshile, blu dhe e kuqe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አረንጓዴ፣ ሰማያዊ እና ቀይ የሶስት ማዕዘን የቀለም ገጽታ</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 الألوان المثلث الأخضر والأزرق والأحمر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Կանաչ, կապույտ և կարմիր եռանկյուն գունային համադրություն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 de colors triangular verd, blau i vermell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绿色、蓝色和红色三角形配色方案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Groen, blauw en rood driehoekig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 رنگی مثلثی سبز، آبی و قرمز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 de couleurs triangulaire vert, bleu et rouge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Grünes, blaues und rotes Dreiecksfarbschema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લીલો, વાદળી અને લાલ ત્રિકોણાકાર રંગ યોજના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हरा, नीला और लाल त्रिकोणीय रंग योजना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Schema di colori triangolari verde, blu e rosso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緑、青、赤の三角形の配色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녹색, 파란색, 빨간색 삼각형 색상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Şêweya rengên sêgoşeyî yên kesk, şîn û sor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Hijau, Biru dan Merah Segitiga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പച്ച, നീല, ചുവപ്പ് എന്നീ ത്രികോണ വർണ്ണ സ്കീം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हरियो, नीलो र रातो त्रिकोणीय रंग योजना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شنه، نیلي او سور مثلثي رنګ سکیم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 de cores triangulares verde, azul e vermelho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 ਨੀਲਾ ਅਤੇ ਲਾਲ ਤਿਕੋਣੀ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Треугольная цветовая схема зеленого, синего и красного цветов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Зелена, плава и црвена троугласта шема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Cagaar, Buluug, iyo Nidaamka midabka saddex xagal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 de colores triangular verde, azul y rojo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Triangular Héjo, Biru, sareng Beureum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Mpangilio wa rangi ya Kijani, Bluu na Nyekundu ya Utatu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Grönt, blått och rött triangulärt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Berde, Asul, at Pulang Triangular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பச்சை, நீலம் மற்றும் சிவப்பு முக்கோண வண்ணத் திட்டம்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รูปแบบสีสามเหลี่ยม สีเขียว สีน้ำเงิน และสีแดง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Yeşil, Mavi ve Kırmızı Üçgen renk şeması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Зелена, синя та червона трикутна кольорова схема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سبز، نیلا، اور سرخ مثلث رنگ سکیم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Sơ đồ màu hình tam giác xanh lá cây, xanh lam và đỏ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634" name="Google Shape;634;gfcf0bfee87_0_9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fcf0bfee87_0_93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Yellow, Cyan, and Magenta Triangular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trekëndore e ngjyrave të verdha, cianike dhe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ቢጫ፣ ሲያን እና ማጀንታ ባለሶስት ማዕዘን የቀለም ዘዴ</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 الألوان المثلث الأصفر والسماوي والأرجواني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Դեղին, երկնագույն և մանուշակագույն եռանկյուն գունային սխեմա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 de colors triangular groc, cian i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黄色、青色和洋红色三角配色方案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Driehoekig kleurenschema in geel, cyaan en magenta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 رنگی مثلثی زرد، فیروزه‌ای و سرخابی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 de couleurs triangulaire jaune, cyan et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Dreieckiges Farbschema in Gelb, Cyan und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પીળો, વાદળી અને મેજેન્ટા ત્રિકોણાકાર રંગ યોજના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पीला, सियान और मैजेंटा त्रिकोणीय रंग योजना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Schema di colori triangolari giallo, ciano e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黄色、シアン、マゼンタの三角形の配色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노랑, 청록, 자홍 삼각형 색상 구성표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Şêweya rengên sêgoşeyî yên zer, şîn û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Segitiga Kuning, Cyan dan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മഞ്ഞ, സിയാൻ, മജന്ത എന്നീ ത്രികോണ വർണ്ണ സ്കീം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सायन र म्याजेन्टा त्रिकोणीय रंग योजना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ژیړ، نیلي او مجنټا مثلثي رنګ سکیم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 de cores triangular amarelo, ciano e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ਪੀਲਾ, ਨੀਲਾ, ਅਤੇ ਮਜੈਂਟਾ ਤਿਕੋਣੀ ਰੰਗ ਸਕੀਮ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Треугольная цветовая схема «Желтый, голубой и пурпурный»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Жута, цијан и магента троугласта шема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Jaalle, Cyan, iyo Magenta midab saddex xagal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 de colores triangular amarillo, cian y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Triangular Konéng, Cyan, sareng Magénta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Mpangilio wa rangi ya Njano, Cyan, na Magenta ya Utatu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Gult, cyan och magenta triangulärt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Yellow, Cyan, at Magenta Triangular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மஞ்சள், சியான் மற்றும் மெஜந்தா முக்கோண வண்ணத் திட்டம்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รูปแบบสีสามเหลี่ยม สีเหลือง สีฟ้า และสีแดงอมม่วง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Sarı, Camgöbeği ve Macenta Üçgen renk şeması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Жовта, блакитна та пурпурова трикутна кольорова схема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پیلا، سیان، اور میجنٹا تکونی رنگ سکیم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Sơ đồ màu tam giác vàng, lục lam và đỏ tươi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643" name="Google Shape;643;gfcf0bfee87_0_9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1a1e09f47c_0_10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21a1e09f47c_0_1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The fewer colours you use, the bigger the impact of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 më pak ngjyra të përdorni, aq më i madh është ndikimi i pikturës suaj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የሚጠቀሙባቸው ቀለሞች ያነሱ ናቸው, የስዕልዎ ተፅእኖ የበለጠ ይሆናል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كلما قل عدد الألوان التي تستخدمها، كلما كان تأثير لوحتك أكبر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Որքան քիչ գույներ օգտագործեք, այնքան մեծ կլինի ձեր նկարի տպավորությունը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 menys colors utilitzeu, més gran serà l'impacte de la vostra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使用的颜色越少，绘画的影响力就越大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Hoe minder kleuren je gebruikt, hoe groter de impact van je schilderij</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هرچه از رنگ‌های کمتری استفاده کنید، تأثیر نقاشی شما بیشتر خواهد بود.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Moins vous utilisez de couleurs, plus l'impact de votre peinture est grand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weniger Farben Sie verwenden, desto größer ist die Wirkung Ihres Gemäldes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 જેટલા ઓછા રંગોનો ઉપયોગ કરશો, તમારા ચિત્રની અસર એટલી જ વધારે થશે.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आप जितने कम रंगों का उपयोग करेंगे, आपकी पेंटिंग का प्रभाव उतना ही अधिक होगा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Meno colori usi, maggiore sarà l'impatto del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使用する色が少ないほど、絵画のインパクトは大きくなります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사용하는 색상이 적을수록 그림의 효과가 커집니다.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 ku hûn kêmtir rengan bikar bînin, bandora wêneyê we mezintir dibe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Semakin sedikit warna yang anda gunakan, semakin besar kesan lukisan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നിങ്ങൾ കുറച്ച് നിറങ്ങൾ ഉപയോഗിക്കുന്തോറും നിങ്ങളുടെ പെയിന്റിംഗിന്റെ സ്വാധീനം വലുതായിരിക്കും.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तपाईंले जति कम रङहरू प्रयोग गर्नुहुन्छ, तपाईंको चित्रकलाको प्रभाव त्यति नै बढी 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څومره چې لږ رنګونه وکاروئ، ستاسو د انځورګرۍ اغېز به همدومره زیات 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Quanto menos cores você usar, maior será o impacto da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ਜਿੰਨੇ ਘੱਟ ਰੰਗ ਤੁਸੀਂ ਵਰਤਦੇ ਹੋ, ਤੁਹਾਡੀ ਪੇਂਟਿੰਗ ਦਾ ਪ੍ਰਭਾਵ ਓਨਾ ਹੀ ਵੱਡਾ ਹੋਵੇਗਾ।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Чем меньше цветов вы используете, тем сильнее будет впечатление от вашей картины.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Што мање боја користите, то је већи утицај ваше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Midabada yar ee aad isticmaashid, waa weyntahay saameynta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Cuanto menos colores utilices, mayor será el impacto de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Pangsaeutikna warna anu anjeun anggo, langkung ageung dampak lukisan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Rangi chache unazotumia, ndivyo athari ya uchoraji wako inavyoongezeka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Ju färre färger du använder, desto större effekt får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mas kaunting mga kulay na ginagamit mo, mas malaki ang epekto 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நீங்கள் எவ்வளவு குறைவான வண்ணங்களைப் பயன்படுத்துகிறீர்களோ, அவ்வளவு அதிகமாக உங்கள் ஓவியத்தின் தாக்கம் இருக்கும்.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ยิ่งคุณใช้สีน้อยลงเท่าใด ภาพวาดของคุณก็จะยิ่งมีอิทธิพลมากขึ้นเท่านั้น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 kadar az renk kullanırsanız, resminizin etkisi o kadar büyük olur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Чим менше кольорів ви використовуєте, тим більший вплив має ваш малюнок</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آپ جتنے کم رنگ استعمال کریں گے، آپ کی پینٹنگ کا اثر اتنا ہی زیادہ ہوگا۔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Càng ít màu sắc được sử dụng, tác động của bức tranh của bạn càng lớn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1a1e09f47c_0_12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21a1e09f47c_0_1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Complementary colours are opposites that make things dramatic or tense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Ngjyrat plotësuese janë të kundërta që i bëjnë gjërat dramatike ose të tensionuara.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ተጨማሪ ቀለሞች ነገሮችን አስገራሚ ወይም ውጥረት የሚያደርጉ ተቃራኒዎች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الألوان التكميلية هي ألوان متناقضة تجعل الأمور درامية أو متوترة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Լրացուցիչ գույները հակադիր գույներ են, որոնք իրերը դարձնում են դրամատիկ կամ լարված։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Els colors complementaris són oposats que fan que les coses siguin dramàtiques o tenses.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互补色是相反的颜色，可以使事物变得戏剧化或紧张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Complementaire kleuren zijn tegenstellingen die dingen dramatisch of gespannen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رنگ‌های مکمل، متضادهایی هستند که باعث می‌شوند فضا دراماتیک یا پرتنش 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Les couleurs complémentaires sont des opposés qui rendent les choses dramatiques ou tendues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Komplementärfarben sind Gegensätze, die Dinge dramatisch oder angespannt machen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પૂરક રંગો વિરોધી રંગો છે જે વસ્તુઓને નાટકીય અથવા તંગ બનાવે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पूरक रंग विपरीत रंग होते हैं जो चीज़ों को नाटकीय या तनावपूर्ण बनाते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 colori complementari sono opposti che rendono le cose drammatiche o tese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補色は対照的な色であり、物事をドラマチックにしたり緊張させたりします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보색은 사물을 극적이거나 긴장되게 만드는 반대색입니다.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Rengên temamker dijber in ku tiştan dramatîk an aloz dikin.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pelengkap adalah bertentangan yang menjadikan sesuatu dramatik atau tegang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കാര്യങ്ങളെ നാടകീയമോ പിരിമുറുക്കമോ ആക്കുന്ന വിപരീതങ്ങളാണ് പൂരക നിറങ്ങൾ.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पूरक रंगहरू विपरीत हुन् जसले चीजहरूलाई नाटकीय वा तनावपूर्ण बनाउँछन्।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بشپړونکي رنګونه هغه متضاد رنګونه دي چې شیان ډراماتیک یا تنګه کوي.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Cores complementares são opostas que tornam as coisas dramáticas ou tensas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ਪੂਰਕ ਰੰਗ ਵਿਰੋਧੀ ਹੁੰਦੇ ਹਨ ਜੋ ਚੀਜ਼ਾਂ ਨੂੰ ਨਾਟਕੀ ਜਾਂ ਤਣਾਅਪੂਰਨ ਬਣਾਉਂਦੇ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Дополнительные цвета — это противоположности, которые делают вещи драматичными или напряженными.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Комплементарне боје су супротности које ствари чине драматичним или напетим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Midabada isdhaxgalka ahi waa iska soo horjeeda taas oo ka dhigaysa wax yaab leh ama kacsan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Los colores complementarios son opuestos que hacen que las cosas sean dramáticas o tensas.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komplementer nyaéta opposites nu ngajadikeun hal dramatis atawa tense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Rangi zinazosaidiana ni vinyume vinavyofanya mambo kuwa makubwa au ya wakati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Komplementfärger är motsatser som gör saker dramatiska eller spända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mga komplementaryong kulay ay magkasalungat na gumagawa ng mga bagay na dramatiko o panahunan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நிரப்பு நிறங்கள் எதிரெதிர் நிறங்கள், அவை விஷயங்களை வியத்தகு அல்லது பதட்டமானதாக ஆக்குகின்றன.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สีตรงข้ามคือสีที่ทำให้สิ่งต่างๆ ดูน่าตื่นเต้นหรือตึงเครียด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Tamamlayıcı renkler, şeyleri dramatik veya gergin hale getiren zıt renklerdir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Додаткові кольори – це протилежності, які роблять об'єкт драматичним або напруженим.</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تکمیلی رنگ مخالف ہیں جو چیزوں کو ڈرامائی یا تناؤ بناتے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Màu bổ sung là những màu đối lập làm cho mọi thứ trở nên kịch tính hoặc căng thẳng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1a1e09f47c_0_14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1a1e09f47c_0_1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Analogous colours are close together and make things beautiful and harmonious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Ngjyrat analoge janë afër njëra-tjetrës dhe i bëjnë gjërat të bukura dhe harmonike.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የአናሎግ ቀለሞች እርስ በርስ ይቀራረባሉ እና ነገሮችን የሚያምሩ እና እርስ በርስ የሚስማሙ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الألوان المتشابهة قريبة من بعضها البعض وتجعل الأشياء جميلة ومتناغمة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Անալոգ գույները մոտ են միմյանց և իրերը դարձնում են գեղեցիկ և ներդաշնակ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Els colors anàlegs estan junts i fan que les coses siguin belles i harmonioses.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类似色彼此接近，使事物变得美丽和谐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Analoge kleuren liggen dicht bij elkaar en maken dingen mooi en harmonieus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رنگ‌های مشابه به هم نزدیک هستند و باعث زیبایی و هماهنگی می‌شوند.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Les couleurs analogues sont proches les unes des autres et rendent les choses belles et harmonieuses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Analoge Farben liegen nah beieinander und machen die Dinge schön und harmonisch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સમાન રંગો એકબીજાની નજીક હોય છે અને વસ્તુઓને સુંદર અને સુમેળભર્યા બનાવે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समरूप रंग एक दूसरे के करीब होते हैं और चीजों को सुंदर और सामंजस्यपूर्ण बनाते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 colori analoghi sono vicini tra loro e rendono le cose belle e armoniose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類似色は互いに近く、物事を美しく調和させます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유사색은 서로 가깝고 사물을 아름답고 조화롭게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Rengên wekhev nêzîkî hev in û tiştan xweşik û ahengdar dikin.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analog rapat dan menjadikan sesuatu cantik dan harmoni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സമാനമായ നിറങ്ങൾ പരസ്പരം അടുത്തുനിൽക്കുകയും വസ്തുക്കളെ മനോഹരവും യോജിപ്പുള്ളതുമാക്കുകയും ചെയ്യുന്നു.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 रंगहरू एकअर्काको नजिक हुन्छन् र चीजहरूलाई सुन्दर र सामंजस्यपूर्ण बनाउँछन्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ورته رنګونه یو بل ته نږدې دي او شیان ښکلي او همغږي کوي.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Cores análogas são próximas e tornam as coisas bonitas e harmoniosas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ਸਮਾਨ ਰੰਗ ਇੱਕ ਦੂਜੇ ਦੇ ਨੇੜੇ ਹੁੰਦੇ ਹਨ ਅਤੇ ਚੀਜ਼ਾਂ ਨੂੰ ਸੁੰਦਰ ਅਤੇ ਇਕਸੁਰ ਬਣਾਉਂਦੇ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Аналогичные цвета расположены близко друг к другу и делают вещи красивыми и гармоничными.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Аналогне боје су близу једна другој и чине ствари лепим и хармоничним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Midabada isku midka ah ayaa isku dhow oo ka dhigaya waxyaabo qurux badan oo iswaafaqsan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Los colores análogos están cerca unos de otros y hacen que las cosas sean hermosas y armoniosas.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analog caket babarengan sareng ngajantenkeun hal-hal anu éndah sareng harmonis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Rangi zinazofanana ziko karibu pamoja na hufanya mambo kuwa mazuri na yenye usawa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Analoga färger står nära varandra och gör saker vackra och harmoniska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mga magkatulad na kulay ay magkakalapit at ginagawang maganda at maayos ang mga bagay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ஒத்த நிறங்கள் நெருக்கமாக இருப்பதால் பொருட்களை அழகாகவும் இணக்கமாகவும் ஆக்குகின்றன.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สีที่คล้ายคลึงกันจะอยู่ใกล้กันและทำให้สิ่งต่างๆ สวยงามและกลมกลืนกัน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Benzer renkler birbirine yakındır ve nesneleri güzel ve uyumlu hale getirir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Аналогічні кольори розташовані поруч один з одним і роблять речі красивими та гармонійними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یکساں رنگ ایک دوسرے کے قریب ہوتے ہیں اور چیزوں کو خوبصورت اور ہم آہنگ بناتے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màu tương tự nằm gần nhau và làm cho mọi thứ đẹp và hài hòa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1244543bd91_0_24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1244543bd91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4c3eb4b56d_0_2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4c3eb4b56d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How to use your brushes correctly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 t’i përdorni furçat tuaja në mënyrë korrekte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ብሩሽዎን በትክክል እንዴት እንደሚጠቀሙ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كيفية استخدام فرشاتك بشكل صحيح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Ինչպես ճիշտ օգտագործել ձեր խոզանակները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 utilitzar els pinzells correctament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如何正确使用刷子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Hoe u uw penselen correct gebruikt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نحوه استفاده صحیح از برس‌های آرایشی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Comment utiliser correctement vos pinceaux</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verwenden Sie Ihre Pinsel richtig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બ્રશનો યોગ્ય રીતે ઉપયોગ કેવી રીતે કરવો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ब्रश का सही उपयोग कैसे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Come usare correttamente i pennelli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ブラシの正しい使い方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브러시를 올바르게 사용하는 방법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Meriv çawa firçeyên xwe bi awayekî rast bikar tîne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Cara menggunakan berus anda dengan betul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ബ്രഷുകൾ എങ്ങനെ ശരിയായി ഉപയോഗിക്കാം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ब्रस कसरी सही तरिकाले प्रयोग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څنګه خپل برشونه په سمه توګه وکاروئ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Como usar seus pincéis corretamente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ਬੁਰਸ਼ਾਂ ਦੀ ਸਹੀ ਵਰਤੋਂ ਕਿਵੇਂ ਕਰੀਏ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 правильно пользоваться кистями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Како правилно користити четке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Sida saxda ah ee loo isticmaalo burushyadaada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Cómo utilizar correctamente tus pinceles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Kumaha ngagunakeun sikat anjeun leres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Jinsi ya kutumia brashi yako kwa usahihi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Hur du använder dina penslar korrekt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Paano gamitin nang tama ang iyong mga brush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தூரிகைகளை சரியாகப் பயன்படுத்துவது எப்படி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วิธีใช้แปรงอย่างถูกต้อง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Fırçalarınızı doğru şekilde nasıl kullanabilirsiniz?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 правильно користуватися пензлями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اپنے برش کا صحیح استعمال کیسے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Cách sử dụng cọ đúng cách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4c3eb4b56d_0_2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4c3eb4b56d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Get rid of the extra water on your brush. Use your palette or a test area of your paper. That way you won’t get sloppy, wet brush strokes.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Get rid of the extra water on your brush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Hiqni ujin e tepërt nga furça. Përdorni paletën ose një zonë prove në letër. Në këtë mënyrë nuk do të keni goditje të paqëndrueshme dhe të lagura të furçës.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በብሩሽዎ ላይ ያለውን ተጨማሪ ውሃ ያስወግዱ. ቤተ-ስዕልዎን ወይም የወረቀትዎን የሙከራ ቦታ ይጠቀሙ። በዚህ መንገድ እርጥበታማ እና እርጥብ ብሩሽ አይሆኑም.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تخلص من الماء الزائد على فرشاتك. استخدم لوحة الألوان أو منطقة اختبار من ورقتك. بهذه الطريقة، لن تحصل على ضربات فرشاة مبللة وغير دقيقة.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Ազատվեք վրձնի վրայի ավելորդ ջրից։ Օգտագործեք ձեր պալիտրան կամ թղթի վրա փորձարկման հատված։ Այդպիսով դուք չեք ստանա անփույթ, թաց վրձնի հարվածներ։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Elimina l'aigua sobrant del pinzell. Fes servir la paleta o una zona de prova del paper. D'aquesta manera, no aconseguiràs pinzellades descuidades i humides.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把画笔上多余的水擦掉。用调色板或纸上试一下。这样就不会画得潦草、湿漉漉的。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Verwijder het overtollige water van je penseel. Gebruik je palet of een testgedeelte op je papier. Zo voorkom je slordige, natte penseelstreken.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آب اضافی روی قلم‌مو را پاک کنید. از پالت یا قسمتی از کاغذ برای آزمایش استفاده کنید. به این ترتیب، قلم‌موهایتان شلخته و خیس نخواهند شد.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Éliminez l'excès d'eau sur votre pinceau. Utilisez votre palette ou une zone de test sur votre papier. Ainsi, vous éviterez des coups de pinceau bâclés et humides.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Entfernen Sie überschüssiges Wasser von Ihrem Pinsel. Verwenden Sie Ihre Palette oder einen Testbereich auf Ihrem Papier. So vermeiden Sie schlampige, nasse Pinselstriche.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બ્રશ પરના વધારાના પાણીને દૂર કરો. તમારા પેલેટ અથવા તમારા પેપરના ટેસ્ટ એરિયાનો ઉપયોગ કરો. આ રીતે તમને ઢીલા, ભીના બ્રશ સ્ટ્રોક નહીં મળે.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ब्रश पर लगे अतिरिक्त पानी को हटा दें। अपने पैलेट या कागज़ के किसी हिस्से का परीक्षण करें। इस तरह आपके ब्रश पर गंदे, गीले स्ट्रोक नहीं लगेंगे।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Elimina l'acqua in eccesso dal pennello. Usa la tavolozza o una zona di prova sul foglio. In questo modo eviterai di ottenere pennellate bagnate e poco precise.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筆についた余分な水分を取り除きましょう。パレットか紙のテスト部分を使ってください。そうすれば、筆が濡れて雑になるのを防ぐことができます。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붓에 묻은 물기를 제거하세요. 팔레트나 종이의 테스트 영역을 사용하세요. 이렇게 하면 붓 자국이 엉성하고 젖어버리는 것을 방지할 수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 zêde ya li ser firçeya xwe xilas bibe. Paleteya xwe an jî deverek ceribandinê ya kaxezê bikar bîne. Bi vî awayî firçeya te şil û bêserûber nayê xêzkirin.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Buang air tambahan pada berus anda. Gunakan palet anda atau kawasan ujian kertas anda. Dengan cara itu anda tidak akan mendapat sapuan berus yang lembap dan basah.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ബ്രഷിലെ അധിക വെള്ളം നീക്കം ചെയ്യുക. നിങ്ങളുടെ പാലറ്റ് അല്ലെങ്കിൽ പേപ്പറിന്റെ ഒരു ടെസ്റ്റ് ഏരിയ ഉപയോഗിക്കുക. അങ്ങനെ നിങ്ങൾക്ക് സ്ലോപ്പി, നനഞ്ഞ ബ്രഷ് സ്ട്രോക്കുകൾ ലഭിക്കില്ല.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ब्रसबाट अतिरिक्त पानी हटाउनुहोस्। आफ्नो प्यालेट वा आफ्नो पेपरको परीक्षण क्षेत्र प्रयोग गर्नुहोस्। यसरी तपाईंले भिजेको ब्रस स्ट्रोक पाउनुहुनेछैन।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په خپل برش باندې اضافي اوبه لرې کړئ. خپل پیلټ یا د خپل کاغذ د ازموینې ساحه وکاروئ. په دې توګه به تاسو بې نظمه او لوند برشونه ونه لرئ.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Livre-se do excesso de água do pincel. Use a paleta ou uma área de teste do papel. Assim, você não terá pinceladas desleixadas e molhadas.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ਬੁਰਸ਼ ਤੋਂ ਵਾਧੂ ਪਾਣੀ ਕੱਢ ਦਿਓ। ਆਪਣੇ ਪੈਲੇਟ ਜਾਂ ਆਪਣੇ ਪੇਪਰ ਦੇ ਟੈਸਟ ਏਰੀਆ ਦੀ ਵਰਤੋਂ ਕਰੋ। ਇਸ ਤਰ੍ਹਾਂ ਤੁਹਾਨੂੰ ਢਿੱਲੇ, ਗਿੱਲੇ ਬੁਰਸ਼ ਸਟ੍ਰੋਕ ਨਹੀਂ ਮਿਲਣਗੇ।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Удалите лишнюю воду с кисти. Используйте палитру или тестовый участок бумаги. Так вы избежите неаккуратных, мокрых мазков.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Ослободите се вишка воде са четкице. Користите палету или пробни део папира. На тај начин нећете добити неуредне, мокре потезе четкице.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 saar biyaha dheeraadka ah ee buraashkaaga. Isticmaal palette kaaga ama aagga tijaabada ee warqaddaada. Sidaa darteed ma heli doontid caajis, burush qoyan.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Elimina el exceso de agua del pincel. Usa la paleta o una zona de prueba del papel. Así evitarás pinceladas descuidadas y húmedas.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Singkirkeun cai tambahan dina sikat anjeun. Anggo palette anjeun atanapi daérah uji kertas anjeun. Ku kituna anjeun moal meunang beca, stroke baseuh sikat.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Ondoa maji ya ziada kwenye brashi yako. Tumia palette yako au eneo la jaribio la karatasi yako. Kwa njia hiyo huwezi kupata sloppy, viboko vya mvua vya brashi.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Bli av med överflödigt vatten på penseln. Använd din palett eller ett testområde på pappret. På så sätt slipper du slarviga, våta penseldrag.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Alisin ang sobrang tubig sa iyong brush. Gamitin ang iyong palette o isang lugar ng pagsubok ng iyong papel. Sa ganoong paraan hindi ka makakakuha ng palpak, basang mga stroke ng brush.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தூரிகையில் உள்ள கூடுதல் தண்ணீரை அகற்றவும். உங்கள் தட்டு அல்லது உங்கள் காகிதத்தின் சோதனைப் பகுதியைப் பயன்படுத்தவும். இதனால் நீங்கள் சலிப்பான, ஈரமான தூரிகை ஸ்ட்ரோக்குகளைப் பெற மாட்டீர்கள்.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กำจัดน้ำส่วนเกินบนพู่กันของคุณออก ใช้จานสีหรือพื้นที่ทดลองบนกระดาษ วิธีนี้จะช่วยให้คุณไม่เกิดรอยพู่กันเลอะเทอะและเปียก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Fırçanızdaki fazla suyu atın. Paletinizi veya kağıdınızın bir test alanını kullanın. Böylece özensiz ve ıslak fırça darbeleri almazsınız.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Позбудьтеся зайвої води на пензлі. Використовуйте палітру або тестову ділянку паперу. Таким чином, ви уникнете неакуратних, мокрих мазків пензля.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اپنے برش پر موجود اضافی پانی سے چھٹکارا حاصل کریں۔ اپنا پیلیٹ یا اپنے کاغذ کا ٹیسٹ ایریا استعمال کریں۔ اس طرح آپ کو میلا، گیلے برش اسٹروک نہیں ملے گا۔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Lau sạch nước thừa trên cọ. Hãy dùng bảng màu hoặc một vùng thử trên giấy. Bằng cách đó, nét cọ của bạn sẽ không bị lem và ướt.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34c3eb4b56d_0_22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34c3eb4b56d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small brushes for small things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Përdorni furça të vogla për gjëra të vogla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ለትናንሽ ነገሮች ትናንሽ ብሩሽዎችን ይጠቀሙ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استخدم فرش صغيرة للأشياء الصغيرة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Փոքր բաների համար օգտագործեք փոքր խոզանակներ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Feu servir pinzells petits per a coses petites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用小刷子刷小东西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Gebruik kleine borstels voor kleine dingen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برای کارهای کوچک از برس‌های کوچک استفاده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Utilisez de petits pinceaux pour les petites choses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Verwenden Sie kleine Bürsten für kleine Dinge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નાની વસ્તુઓ માટે નાના બ્રશનો ઉપયોગ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छोटी चीज़ों के लिए छोटे ब्रश का इस्तेमाल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Usa pennelli piccoli per le cose piccole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小さなものには小さなブラシを使う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작은 물건에는 작은 브러시를 사용하세요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bo tiştên piçûk firçeyên piçûk bikar bînin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Gunakan berus kecil untuk perkara kecil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ചെറിയ കാര്യങ്ങൾക്ക് ചെറിയ ബ്രഷുകൾ ഉപയോഗിക്കുക.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 कुराहरूको लागि साना ब्रशहरू प्रयोग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کوچنیو شیانو لپاره کوچني برشونه وکاروئ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pincéis pequenos para coisas pequenas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ਛੋਟੀਆਂ ਚੀਜ਼ਾਂ ਲਈ ਛੋਟੇ ਬੁਰਸ਼ਾਂ ਦੀ ਵਰਤੋਂ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Используйте маленькие кисти для мелких вещей.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Користите мале четке за ситне ствари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 isticmaal buraashyo yaryar waxyaabo yaryar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Utilice cepillos pequeños para cosas pequeñas.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Paké sikat leutik pikeun hal leutik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Tumia brashi ndogo kwa vitu vidogo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Använd små borstar för småsaker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Gumamit ng maliliit na brush para sa maliliit na bagay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சிறிய விஷயங்களுக்கு சிறிய தூரிகைகளைப் பயன்படுத்துங்கள்.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ใช้แปรงขนาดเล็กสำหรับสิ่งของขนาดเล็ก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Küçük şeyler için küçük fırçalar kullanın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Використовуйте маленькі пензлі для дрібних речей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چھوٹی چیزوں کے لیے چھوٹے برش کا استعمال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Sử dụng bàn chải nhỏ cho những thứ nhỏ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4c3eb4b56d_0_23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34c3eb4b56d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the very tip for fine detail, holding your brush upright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the very tip for fine detail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Përdorni majën për detaje të imëta, duke e mbajtur furçën drejt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ብሩሽዎን ቀጥ አድርገው በመያዝ ለጥሩ ዝርዝር ጥቆማውን ይጠቀሙ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استخدم طرف الفرشاة للحصول على تفاصيل دقيقة، مع إبقاء الفرشاة في وضع مستقيم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Մանր մանրամասների համար օգտագործեք ծայրը՝ վրձինը ուղղահայաց պահելով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Feu servir la punta més fina per a detalls fins, mantenint el pinzell en posició vertical.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使用笔尖来描绘精细的细节，保持笔直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Gebruik de uiterste punt voor fijne details, waarbij u uw penseel rechtop houdt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برای جزئیات دقیق از نوک قلم‌مو استفاده کنید و قلم‌مو را به صورت عمودی نگه 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Utilisez la pointe pour les détails fins, en tenant votre pinceau droit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Verwenden Sie die äußerste Spitze für feine Details und halten Sie den Pinsel aufrecht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બારીક વિગતો માટે ખૂબ જ ટીપનો ઉપયોગ કરો, તમારા બ્રશને સીધો પકડી રાખો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बारीक विवरण के लिए ब्रश की नोक का उपयोग करें, अपने ब्रश को सीधा रखें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Utilizzare la punta per i dettagli più fini, tenendo il pennello in posizione verticale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ブラシを立てて、先端を使って細かい部分を描きます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브러시를 똑바로 세워서 끝부분을 사용하여 세부 사항을 세밀하게 표현하세요.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bo hûrguliyên hûr serê herî baş bikar bînin, firçeya xwe rast bigirin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Gunakan hujungnya untuk perincian halus, pegang berus anda tegak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സൂക്ഷ്മ വിശദാംശങ്ങൾക്ക് അറ്റം തന്നെ ഉപയോഗിക്കുക, ബ്രഷ് നേരെ പിടിക്കുക.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ब्रसलाई ठाडो पारेर, राम्रो विवरणको लागि टिप प्रयोग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ښکلو جزئیاتو لپاره له همدې ټکي څخه کار واخلئ، خپل برش مستقیم ونیسئ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a ponta para detalhes finos, segurando o pincel na vertical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ਬਾਰੀਕ ਵੇਰਵੇ ਲਈ ਟਿਪ ਦੀ ਵਰਤੋਂ ਕਰੋ, ਆਪਣੇ ਬੁਰਸ਼ ਨੂੰ ਸਿੱਧਾ ਰੱਖੋ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Для прорисовки мелких деталей используйте самый кончик кисти, держа ее вертикально.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Користите сам врх четкице за фине детаље, држећи је усправно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Isticmaal caarada si aad faahfaahin fiican u hesho, adigoo buraashka si qumman u haysta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Utilice la punta para los detalles finos, manteniendo el pincel en posición vertical.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Paké pisan tip pikeun detil rupa, nyekel sikat anjeun nangtung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Tumia kidokezo kikamilifu kwa maelezo mazuri, ukishikilia brashi yako wima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Använd själva spetsen för fina detaljer och håll penseln upprätt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Gamitin ang pinakadulo para sa pinong detalye, hawak ang iyong brush patayo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நுணுக்கமான விவரங்களுக்கு மிக நுனியைப் பயன்படுத்தவும், உங்கள் தூரிகையை நிமிர்ந்து பிடிக்கவும்.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ใช้ปลายสุดสำหรับรายละเอียดเล็กๆ น้อยๆ โดยถือแปรงให้ตั้งตรง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İnce ayrıntılar için fırçanızı dik tutarak en uç kısmını kullanın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Використовуйте самий кінчик для дрібних деталей, тримаючи пензель вертикально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اپنے برش کو سیدھا رکھتے ہوئے ٹھیک تفصیل کے لیے بالکل ٹپ کا استعمال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Sử dụng đầu nhọn để vẽ các chi tiết nhỏ, giữ cọ thẳng đứng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4c3eb4b56d_0_23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4c3eb4b56d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the side of the brush for wide areas. Use the tip to define the outside edge.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the side of the brush for wide areas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Përdorni anën e furçës për zona të gjera. Përdorni majën për të përcaktuar skajin e jashtëm.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ሰፊ ቦታዎችን ብሩሽ ጎን ይጠቀሙ. የውጭውን ጠርዝ ለመወሰን ጫፉን ይጠቀሙ.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استخدم جانب الفرشاة للمناطق الواسعة. استخدم طرفها لتحديد الحافة الخارجية.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Լայն հատվածների համար օգտագործեք վրձնի կողքը։ Արտաքին եզրը սահմանելու համար օգտագործեք ծայրը։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Fes servir el lateral del pinzell per a zones amples. Fes servir la punta per definir la vora exterior.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用刷子的侧面来刷大面积的区域。用刷子的尖端来勾勒外边缘。</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Gebruik de zijkant van het penseel voor brede oppervlakken. Gebruik de punt om de buitenrand te definiëren.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برای نواحی وسیع از کناره برس استفاده کنید. از نوک آن برای مشخص کردن لبه بیرونی استفاده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Utilisez le côté du pinceau pour les zones larges. Utilisez la pointe pour définir le bord extérieur.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Für weite Flächen die Seite des Pinsels verwenden, für die Außenkanten die Spitze verwenden.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પહોળા વિસ્તારો માટે બ્રશની બાજુનો ઉપયોગ કરો. બહારની ધારને વ્યાખ્યાયિત કરવા માટે ટીપનો ઉપયોગ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चौड़े क्षेत्रों के लिए ब्रश के किनारे का इस्तेमाल करें। बाहरी किनारे को स्पष्ट करने के लिए टिप का इस्तेमाल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Usa il lato del pennello per le aree più ampie. Usa la punta per definire il bordo esterno.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広い範囲を塗る場合はブラシの側面を使い、外側の輪郭をはっきりさせる場合は先端を使いましょう。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넓은 면적에는 브러시 측면을 사용하고, 바깥쪽 가장자리는 팁을 사용하여 정돈하세요.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bo deverên fireh aliyê firçeyê bi kar bîne. Ji bo diyarkirina qiraxa derve serê firçeyê bi kar bîne.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Gunakan bahagian tepi berus untuk kawasan yang luas. Gunakan hujung untuk menentukan tepi 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വിശാലമായ ഭാഗങ്ങൾ വരയ്ക്കാൻ ബ്രഷിന്റെ വശം ഉപയോഗിക്കുക. പുറം അറ്റം വരയ്ക്കാൻ അഗ്രം ഉപയോഗിക്കുക.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फराकिलो क्षेत्रहरूको लागि ब्रसको छेउ प्रयोग गर्नुहोस्। बाहिरी किनारा परिभाषित गर्न टिप प्रयोग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پراخو سیمو لپاره د برش له غاړې څخه کار واخلئ. د بهرنۍ څنډې تعریفولو لپاره له نوک څخه کار واخلئ.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a lateral do pincel para áreas amplas. Use a ponta para definir a borda externa.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ਚੌੜੇ ਖੇਤਰਾਂ ਲਈ ਬੁਰਸ਼ ਦੇ ਪਾਸੇ ਦੀ ਵਰਤੋਂ ਕਰੋ। ਬਾਹਰੀ ਕਿਨਾਰੇ ਨੂੰ ਪਰਿਭਾਸ਼ਿਤ ਕਰਨ ਲਈ ਟਿਪ ਦੀ ਵਰਤੋਂ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Для проработки широких участков используйте боковую часть кисти. Кончиком кисти обозначьте внешний край.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Користите страну четкице за широке површине. Врхом дефинишите спољну ивицу.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 isticmaal dhinaca burushka meelaha ballaaran. Isticmaal caarada si aad u qeexdo cidhifka dibadda.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Usa el lateral del pincel para áreas amplias. Usa la punta para definir el borde exterior.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Paké sisi sikat pikeun wewengkon lega. Paké tip pikeun nangtukeun ujung 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Tumia upande wa brashi kwa maeneo pana. Tumia ncha ili kufafanua makali ya nje.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Använd sidan av borsten för breda ytor. Använd spetsen för att definiera ytterkanten.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Gamitin ang gilid ng brush para sa malalawak na lugar. Gamitin ang tip upang tukuyin ang panlabas na gilid.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அகலமான பகுதிகளுக்கு பிரஷ்ஷின் பக்கவாட்டைப் பயன்படுத்தவும். வெளிப்புற விளிம்பை வரையறுக்க நுனியைப் பயன்படுத்தவும்.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ใช้ด้านข้างแปรงสำหรับบริเวณกว้าง ใช้ปลายแปรงเพื่อกำหนดขอบด้านนอก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Geniş alanlar için fırçanın yan tarafını kullanın. Dış kenarları belirginleştirmek için ise fırçanın ucunu kullanın.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Використовуйте бічну частину пензля для широких ділянок. Кінчиком окресліть зовнішній край.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وسیع علاقوں کے لیے برش کے سائیڈ کا استعمال کریں۔ باہر کے کنارے کی وضاحت کرنے کے لیے ٹپ کا استعمال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Dùng cạnh cọ cho vùng rộng. Dùng đầu cọ để định hình viền ngoài.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17c48adb144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17c48adb1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2d5055640c3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2d5055640c3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d5055640c3_0_1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2d5055640c3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3114094029d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3114094029d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skill builders are most important?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Cilët ndërtues aftësish janë më të rëndësishëm?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የትኞቹ የክህሎት ገንቢዎች በጣም አስፈላጊ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هي مهارات البناء الأكثر أهمية؟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 հմտությունների կառուցողներն են ամենակարևորը։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Quins són els més importants per desenvolupar habilitats?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哪些技能培养最重要？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vaardigheidsbouwers zijn het belangrijkst?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کدام مهارت‌های سازنده از همه مهم‌تر هستند؟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Quelles compétences sont les plus importantes à développer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 Fähigkeiten sind am wichtigsten?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કયા કૌશલ્ય નિર્માતાઓ સૌથી મહત્વપૂર્ણ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से कौशल निर्माता सबसे महत्वपूर्ण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Quali sono gli skill builder più importanti?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最も重要なスキルビルダーは何ですか?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어떤 기술 강화 요소가 가장 중요한가요?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Kîjan avakerên jêhatîbûnê herî girîng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Pembina kemahiran manakah yang paling penting?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ഏത് നൈപുണ്യ നിർമ്മാതാക്കളാണ് ഏറ്റവും പ്രധാനം?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सीप निर्माणकर्ताहरू सबैभन्दा महत्त्वपूर्ण 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کوم مهارت جوړونکي خورا مهم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Quais construtores de habilidades são mais importantes?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ਕਿਹੜੇ ਹੁਨਰ ਨਿਰਮਾਤਾ ਸਭ ਤੋਂ ਮਹੱਤਵਪੂਰਨ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Какие навыки наиболее важны?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Који су градитељи вештина најважнији?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Waa kuwee xirfad-dhisayaasha ugu muhiimsan?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habilidades constructoras son las más importantes?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Pangwangun kaahlian mana anu paling penting?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wajenzi gani wa ujuzi ni muhimu zaidi?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Vilka färdighetsbyggare är viktigast?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Aling mga tagabuo ng kasanayan ang pinakamahalaga?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எந்த திறன் உருவாக்குநர்கள் மிக முக்கியமானவர்கள்?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ทักษะการสร้างสิ่งใดสำคัญที่สุด?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Hangi beceri geliştiriciler en önemlidir?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Які навички розвитку є найважливішими?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کون سے ہنر بنانے والے سب سے اہم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Kỹ năng xây dựng nào là quan trọng nhất?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349fb8f6ed3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349fb8f6ed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Basic watercolour techniques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Teknikat bazë të bojës me ujë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መሰረታዊ የውሃ ቀለም ዘዴዎች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تقنيات الألوان المائية الأساسية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Ջրաներկի հիմնական տեխնիկա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Tècniques bàsiques d'aquarel·la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水彩画基本技法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Basis aquareltechnieken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تکنیک‌های پایه آبرنگ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Techniques de base de l'aquarelle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Grundlegende Aquarelltechniken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મૂળભૂત વોટરકલર તકનીકો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बुनियादी जल रंग तकनीकें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Tecniche di base dell'acquerello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水彩画の基本テクニック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기본 수채화 기법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Teknîkên bingehîn ên boyaxkirina bi avî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Teknik asas cat air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അടിസ്ഥാന വാട്ടർ കളർ ടെക്നിക്കുകൾ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आधारभूत पानी रंग प्रविधिहरू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کولو اساسي تخنیکونه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Técnicas básicas de aquarela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ਪਾਣੀ ਦੇ ਰੰਗਾਂ ਦੀਆਂ ਮੁੱਢਲੀਆਂ ਤਕਨੀਕਾਂ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Базовые техники акварели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Основне технике акварела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Farsamooyinka midabka biyaha aasaasiga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Técnicas básicas de acuarela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Téhnik cat cai dasar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Mbinu za msingi za rangi ya maji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Grundläggande akvarelltekniker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pangunahing pamamaraan ng watercolor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அடிப்படை நீர் வண்ண நுட்பங்கள்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เทคนิคสีน้ำขั้นพื้นฐาน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Temel suluboya teknikleri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Основні техніки акварельного малювання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پانی کے رنگ کی بنیادی تکنیک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Kỹ thuật màu nước cơ bản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349fb8f6ed3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349fb8f6ed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4c3eb4b56d_0_35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34c3eb4b56d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and emotion!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Ngjyra dhe emocione!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ቀለም እና ስሜት!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اللون والعاطفة!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Գույն և զգացմունք!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Color i emoció!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色彩和情感！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 en emotie!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و احساس!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Couleur et émotion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Farbe und Emotion!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રંગ અને લાગણી!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रंग और भावना!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Colore ed emozione!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色彩と感情！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색상과 감정!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Reng û hest!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dan emosi!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നിറവും വികാരവും!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रङ र भावना!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رنګ او احساسات!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Cor e emoção!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ਰੰਗ ਅਤੇ ਭਾਵਨਾ!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 и эмоции!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Боја и емоција!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Midabka iyo dareenka!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¡Color y emoción!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sareng émosi!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Rangi na hisia!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 och känsla!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Kulay at emosyon!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நிறமும் உணர்ச்சியும்!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สีสันและอารมณ์!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Renk ve duygu!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 та емоції!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اور جذبات!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Màu sắc và cảm xúc!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30eef0667bd_0_144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and Emotion: How do you communicate using just shapes and colour?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Ngjyra dhe Emocioni: Si komunikoni duke përdorur vetëm forma dhe ngjyra?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ቀለም እና ስሜት፡ ቅርጾችን እና ቀለሞችን በመጠቀም እንዴት ይገናኛሉ?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اللون والعاطفة: كيف تتواصل باستخدام الأشكال والألوان فقط؟</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Գույն և հույզեր. Ինչպե՞ս եք շփվում միայն ձևերի և գույների միջոցով։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Color i emoció: Com us comuniqueu utilitzant només formes i color?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色彩与情感：如何仅使用形状和颜色进行交流？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 en emotie: hoe communiceer je met alleen vorm en kleur?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و احساسات: چگونه فقط با استفاده از شکل و رنگ ارتباط برقرار می‌کنید؟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Couleur et émotion : comment communiquer en utilisant uniquement des formes et des couleurs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Farbe und Emotion: Wie kommunizieren Sie nur mit Formen und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રંગ અને લાગણી: તમે ફક્ત આકારો અને રંગનો ઉપયોગ કરીને કેવી રીતે વાતચીત કરો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रंग और भावना: आप केवल आकृतियों और रंगों का उपयोग करके कैसे संवाद करते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Colore ed emozione: come comunichi usando solo forme e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色と感情: 形と色だけを使ってどのようにコミュニケーションをとるのでしょうか?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색상과 감정: 모양과 색상만으로 어떻게 의사소통을 할 수 있을까요?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Reng û Hest: Hûn çawa tenê bi karanîna şekil û rengan danûstandinê dikin?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dan Emosi: Bagaimanakah anda berkomunikasi menggunakan hanya bentuk dan warna?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നിറവും വികാരവും: ആകൃതികളും നിറങ്ങളും മാത്രം ഉപയോഗിച്ച് നിങ്ങൾ എങ്ങനെയാണ് ആശയവിനിമയം നടത്തുന്നത്?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रङ र भावना: तपाईं केवल आकार र रङ प्रयोग गरेर कसरी सञ्चार गर्नुहुन्छ?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رنګ او احساسات: تاسو څنګه یوازې د شکلونو او رنګ په کارولو سره اړیکه ونیسئ؟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Cor e emoção: como você se comunica usando apenas formas e cores?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ਰੰਗ ਅਤੇ ਭਾਵਨਾ: ਤੁਸੀਂ ਸਿਰਫ਼ ਆਕਾਰਾਂ ਅਤੇ ਰੰਗਾਂ ਦੀ ਵਰਤੋਂ ਕਰਕੇ ਕਿਵੇਂ ਸੰਚਾਰ ਕਰਦੇ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 и эмоции: как передать информацию, используя только формы и цвет?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Боја и емоција: Како комуницирате користећи само облике и боје?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Midabka iyo Dareenka: Sideed ula xidhiidhaa adiga oo isticmaalaya qaabab iyo midab?</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Color y emoción: ¿Cómo comunicarse utilizando sólo formas y colores?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sareng Émosi: Kumaha anjeun komunikasi ngan ukur nganggo bentuk sareng warna?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Rangi na Hisia: Unawasilianaje kwa kutumia maumbo na rangi pekee?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 och känsla: Hur kommunicerar man med hjälp av bara former och färg?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Kulay at Emosyon: Paano ka nakikipag-usap gamit lamang ang mga hugis at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நிறம் மற்றும் உணர்ச்சி: வடிவங்கள் மற்றும் வண்ணங்களை மட்டும் பயன்படுத்தி நீங்கள் எவ்வாறு தொடர்பு கொள்கிறீர்கள்?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สีและอารมณ์: เราจะสื่อสารโดยใช้แค่รูปทรงและสีได้อย่างไร?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Renk ve Duygu: Sadece şekil ve renk kullanarak nasıl iletişim kurarsınız?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 та емоції: Як ви спілкуєтесь, використовуючи лише форми та колір?</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اور جذبات: آپ صرف شکلیں اور رنگ استعمال کرتے ہوئے کیسے بات چیت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Màu sắc và cảm xúc: Bạn giao tiếp như thế nào chỉ bằng hình khối và màu sắc?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825" name="Google Shape;825;g30eef0667bd_0_14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295d1cab416_0_2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one is named ‘Booba,’ and which one is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Cila quhet ‘Booba’ dhe cila është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የቱ ነው ‘ቡባ’፣ የቱስ ‘ኪኪ?’</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من هو الذي يُدعى "بوبا"، ومن هو "كيكي"؟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 մեկի անունը «Բուբա» է, իսկ ո՞ր մեկի՝ «Կիկի»։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 es diu «Booba» i quina és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哪一个叫“Booba”，哪一个叫“Kiki”？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heet ‘Booba’ en welke heet ‘Kiki?’</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اسم کدام یک «بوبا» و کدام یک «کیکی»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Lequel s’appelle « Booba » et lequel s’appelle « Kiki »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Welches heißt „Booba“ und welches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કોનું નામ 'બૂબા' છે અને કોનું 'કીકી'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किसका नाम ‘बूबा’ है और किसका ‘किकी’?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Quale si chiama "Booba" e quale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どちらが「ブーバ」で、どちらが「キキ」という名前でしょうか？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어느 것이 '부바'이고, 어느 것이 '키키'인가요?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Navê kîjanê 'Booba' ye, û kîjanê 'Kiki' ye?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Yang mana satu bernama 'Booba,' dan yang mana satu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ഏതാണ് 'ബൂബ' എന്ന് പേരിട്ടിരിക്കുന്നത്, ഏതാണ് 'കിക്കി'?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कसको नाम 'बुबा' हो र कसको नाम 'किकी' 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کوم یو یې 'بوبا' نومیږي او کوم یو یې 'کیکي'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 deles se chama ‘Booba’ e qual é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ਕਿਸਦਾ ਨਾਮ 'ਬੂਬਾ' ਹੈ, ਅਤੇ ਕਿਸਦਾ ਨਾਮ 'ਕੀਕੀ'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Кого из них зовут «Буба», а кого «Кики»?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Који се зове „Буба“, а који „Кики“?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Keebaa ‘Booba’ la yidhaa, keena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¿Cuál se llama “Booba” y cuál es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Nu mana nu ngaranna 'Booba,' jeung nu mana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Lipi linaitwa ‘Booba,’ na lipi ni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Vilken heter ”Booba” och vilken heter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 ang pinangalanang 'Booba,' at alin ang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எந்த ஒன்றின் பெயர் ‘பூபா’, எந்த ஒன்றின் பெயர் ‘கிகி’?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ตัวไหนชื่อ ‘บูบ้า’ และตัวไหนชื่อ ‘กิกิ’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Hangisinin adı 'Booba', hangisinin adı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Кого звати «Буба», а кого «Кікі»?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کس کا نام 'بوبا' ہے اور کس کا نام 'کیکی'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 nào tên là ‘Booba’, con nào tên là ‘Kiki’?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831" name="Google Shape;831;g295d1cab41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295d1cab416_0_3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one is angry and relaxed?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Cili është i zemëruar dhe i qetë?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የትኛው ነው የተናደደ እና ዘና ያለ?</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من هو الغاضب والمسترخي؟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Ո՞վ է զայրացած և հանգիստ։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 està enfadat i relaxat?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哪一个是愤怒和放松的？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Wie is boos en wie is ontspannen?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کدام یک عصبانی و آرام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Lequel est en colère et détendu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Wer ist wütend und entspannt?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કયો ગુસ્સે છે અને કયો શાંત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क्रोधित है और कौन शांत?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Quale dei due è arrabbiato e quale rilassato?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怒っているのとリラックスしているのはどちらでしょうか？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어느 쪽이 화가 났고 어느 쪽이 느긋했나요?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Kîjan ji wan hêrs û rihet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Yang mana satu marah dan santai?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ആരാണ് ദേഷ്യപ്പെട്ട് സ്വസ്ഥമായിരിക്കുന്നത്?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रिसाएको र कुन शान्त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کوم یو یې غوسه او کوم یو آرام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 deles está bravo e relaxado?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ਕਿਹੜਾ ਗੁੱਸੇ ਵਾਲਾ ਅਤੇ ਕਿਹੜਾ ਸ਼ਾਂਤ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Кто из них злится, а кто расслабляется?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Који је љут и опуштен?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Keebaa xanaaqsan oo dabacsan?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¿Quién está enojado y quién está relajado?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Nu ambek jeung anteng?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yupi aliyekasirika na kupumzika?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Vem är arg och avslappnad?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 ang galit at nakakarelax?</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எது கோபமாகவும் நிம்மதியாகவும் இருக்கிறது?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อันไหนโกรธแล้วสบายใจกว่ากัน?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Hangisi öfkeli ve rahat?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Хто з них сердитий і розслаблений?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کون سا غصہ اور سکون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Bên nào tức giận và bên nào thoải mái?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842" name="Google Shape;842;g295d1cab416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295d1cab416_0_3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shows the flash of losing your temper and which shows the slow burn of revenge?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Cila tregon momentin e humbjes së durimit dhe cila tregon djegien e ngadaltë të hakmarrjes?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የንዴትህን ብልጭታ የሚያሳየው እና ቀስ በቀስ የበቀል ቃጠሎን ያሳያል?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أيهما يظهر لمحة فقدان أعصابك وأيهما يظهر حرقة الانتقام البطيئة؟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Ո՞րն է ցույց տալիս զսպվածությունը կորցնելու պահը, իսկ ո՞րը՝ վրեժխնդրության դանդաղ այրումը։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 mostra el flaix de perdre els estreps i quin mostra la lenta crema de la venjança?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哪一个展现了你发脾气的瞬间，哪一个展现了你复仇的缓慢燃烧？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 beeld toont een flits van woede-uitbarsting en welk beeld toont de langzame opwelling van wraak?</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کدام یک برقِ از کوره در رفتنِ خشم را نشان می‌دهد و کدام یک شعله‌ی آرامِ انتقام را؟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Qu'est-ce qui montre l'éclair de perte de sang-froid et lequel montre la lente combustion de la vengeance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Welches zeigt den Moment, in dem Sie die Beherrschung verlieren, und welches zeigt das langsame Brennen der Rache?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 તમારા ગુસ્સા ગુમાવવાની ઝબક બતાવે છે અને જે બદલાની ધીમી આગ બતાવે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सा चित्र आपके गुस्से को भड़काने की तीव्र भावना को दर्शाता है और कौन सा चित्र बदले की धीमी आग को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Quale mostra il lampo della perdita della pazienza e quale mostra la lenta combustione della vendetta?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どちらが怒りの爆発を一瞬で表し、どちらが復讐の焦燥をゆっくりと燃え上がらせますか?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어느 쪽이 화를 내는 순간을 보여주고, 어느 쪽이 복수심에 불타는 모습을 느리게 보여주는가?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Kîjan şewqa windakirina hêrsê nîşan dide û kîjan şewata hêdî ya tolhildanê nîşan dide?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Yang manakah menunjukkan kilat hilang sabar dan yang manakah menunjukkan balas dendam yang perlahan?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ഏതാണ് ദേഷ്യത്തിന്റെ മിന്നൽ കാണിക്കുന്നത്, ഏതാണ് പ്രതികാരത്തിന്റെ പതുക്കെയുള്ള എരിവ് കാണിക്കുന്നത്?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कुनले रिसाएको देखाउँछ र कुनले बदलाको ढिलो जलन देखाउँछ?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کوم یو د غصې د لاسه ورکولو څپې ښیي او کوم یو د غچ اخیستلو ورو سوځیدنه ښیي؟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 mostra o momento em que você perde a paciência e qual mostra a lenta queimação da vingança?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ਕਿਹੜਾ ਆਪਣਾ ਗੁੱਸਾ ਗੁਆਉਣ ਦੀ ਝਲਕ ਦਿਖਾਉਂਦਾ ਹੈ ਅਤੇ ਕਿਹੜਾ ਬਦਲੇ ਦੀ ਹੌਲੀ-ਹੌਲੀ ਅੱਗ ਨੂੰ ਦਰਸਾਉਂਦਾ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Где изображён вспыльчивый человек, потерявший самообладание, а где — медленное тление жажды мести?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Које приказује бљесак губитка живца, а које споро пламен освете?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Kee baa tusinaya iftiinka cadhadaada oo tusinaysa gubashada aargoosiga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¿Cuál muestra el destello de perder el control y cuál muestra el lento ardor de la venganza?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Nu nunjukkeun kilat kaleungitan watek anjeun sareng anu nunjukkeun dendam anu laun?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nini kinaonyesha mweko wa kukasirika na ambayo inaonyesha kasi ya polepole ya kulipiza kisasi?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Vilken visar glimten av att tappa humöret och vilken visar hämndens långsamma brinnande?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 ang nagpapakita ng kislap ng pagkawala ng iyong init ng ulo at alin ang nagpapakita ng mabagal na paso ng paghihiganti?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எது கோபத்தின் வெடிப்பைக் காட்டுகிறது, எது பழிவாங்கும் எண்ணத்தின் மெதுவான கொழுந்துவிட்டு எரிவதைக் காட்டுகிறது?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สิ่งใดแสดงถึงการพลุ่งพล่านของความโกรธ และสิ่งใดแสดงถึงการแก้แค้นอย่างช้าๆ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Hangisi öfkenin aniden alevlendiğini, hangisi intikamın yavaş yavaş alevlendiğini gösteriyor?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Який з них показує спалах втрати самовладання, а який — повільне горіння помсти?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کون آپ کے غصے کو کھونے کی چمک دکھاتا ہے اور کون بدلہ کی سست جلتی کو ظاہر کرتا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Cái nào thể hiện sự mất bình tĩnh và cái nào thể hiện sự trả thù âm 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849" name="Google Shape;849;g295d1cab416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95d1cab416_0_4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are the correct colours for Kiki and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Cilat janë ngjyrat e duhura për Kiki-n dhe Boobën?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ለኪኪ እና ቡባ ትክክለኛዎቹ ቀለሞች የትኞቹ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هي الألوان الصحيحة لـ كيكي وبوبا؟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Որո՞նք են Կիկիի և Բուբայի համար ճիշտ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Quins són els colors correctes per a la Kiki i la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哪些颜色适合 Kiki 和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kleuren zijn correct voor Kiki en Booba?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کدام رنگ‌ها برای کیکی و بوبا مناسب هستند؟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Quelles sont les bonnes couleurs pour Kiki et Booba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Welches sind die richtigen Farben für Kiki und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કિકી અને બૂબા માટે કયા રંગો યોગ્ય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किकी और बूबा के लिए सही रंग कौन से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Quali sono i colori corretti per Kiki e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キキとブーバの正しい色はどれですか?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키키와 부바에게 맞는 색깔은 무엇인가요?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bo Kiki û Booba kîjan rengên rast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Manakah warna yang betul untuk Kiki dan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കിക്കി, ബൂബ എന്നിവയ്ക്ക് അനുയോജ്യമായ നിറങ്ങൾ ഏതാണ്?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किकी र बुबाका लागि कुन रङहरू सही 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کیکي او بوبا لپاره کوم رنګونه سم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Quais são as cores corretas para Kiki e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ਕਿਕੀ ਅਤੇ ਬੂਬਾ ਲਈ ਸਹੀ ਰੰਗ ਕਿਹੜੇ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Какие цвета правильные для Кики и Бубы?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Које су исправне боје за Кики и Бубу?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Waa kuwee midabada saxda ah ee Kiki iyo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¿Cuáles son los colores correctos para Kiki y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Naon warna anu leres pikeun Kiki sareng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ni rangi gani sahihi za Kiki na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Vilka är de rätta färgerna för Kiki och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 ang mga tamang kulay para kay Kiki at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கிகி மற்றும் பூபாவுக்கு சரியான நிறங்கள் யாவை?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สีไหนที่ถูกต้องสำหรับ Kiki และ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Kiki ve Booba için doğru renkler hangileridir?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Які правильні кольори для Кікі та Буби?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کیکی اور بوبا کے لیے صحیح رنگ کون سے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Màu nào là màu chính xác của Kiki và Booba?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863" name="Google Shape;863;g295d1cab416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295d1cab416_0_5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g295d1cab416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95d1cab416_0_6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one is calm, and which shows excitement?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Cila është e qetë dhe cila tregon eksitim?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የትኛው የተረጋጋ ነው እና ደስታን ያሳያል?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أيهما هادئ وأيهما يظهر الإثارة؟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Ո՞րն է հանգիստ, և ո՞րն է ցույց տալիս հուզմունք։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 està tranquil i quin mostra excitació?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哪一个是平静的，哪一个又是兴奋的？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Wie is kalm, en wie toont opwinding?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کدام یک آرام است و کدام یک هیجان را نشان می‌دهد؟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Lequel est calme et lequel montre de l’excitation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Welches ist ruhig und welches zeigt Aufregung?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કયું શાંત છે, અને કયું ઉત્સાહ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इनमें से कौन शांत है और कौन उत्साह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Quale è calmo e quale mostra eccitazione?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どちらが落ち着いていて、どちらが興奮しているでしょうか?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어느 쪽이 차분하고, 어느 쪽이 흥분한 걸까요?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Kîjan aram e, û kîjan heyecanê nîşan dide?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Mana satu yang tenang, dan mana yang menunjukkan keterujaan?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ഏതാണ് ശാന്തം, ഏതാണ് ആവേശം പ്രകടിപ്പിക്കുന്നത്?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शान्त छ, र कुन उत्साह देखाउँछ?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کوم یو ارام دی، او کوم یو یې جوش ښیي؟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 deles é calmo e qual demonstra excitação?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ਕਿਹੜਾ ਸ਼ਾਂਤ ਹੈ, ਅਤੇ ਕਿਹੜਾ ਉਤਸ਼ਾਹ ਦਿਖਾਉਂਦਾ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Какой из них спокоен, а какой демонстрирует волнение?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Који је смирен, а који показује узбуђење?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Keebaa deggan, oo farxad muujinaya?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¿Cuál está tranquilo y cuál muestra entusiasmo?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Mana anu tenang, sareng mana anu nunjukkeun pikagumbiraeun?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ipi iliyotulia, na ipi inaonyesha msisimko?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Vilken är lugn, och vilken visar upphetsning?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 ang kalmado, at alin ang nagpapakita ng pananabik?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எது அமைதியானது, எது உற்சாகத்தைக் காட்டுகிறது?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อันไหนสงบ และอันไหนแสดงความตื่นเต้น?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Hangisi sakin, hangisi heyecanlı?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Хто з них спокійний, а хто виявляє схвильованість?</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کون سا پرسکون ہے، اور کون جوش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Cái nào bình tĩnh và cái nào thể hiện sự phấn khích?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879" name="Google Shape;879;g295d1cab416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95d1cab416_0_6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one feels everyday, and which feels or magical?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Cila ndihet çdo ditë, dhe cila ndihet ose është magjike?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የትኛው ነው በየቀኑ የሚሰማው, እና የትኛው ስሜት ወይም አስማተኛ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أيهما تشعر به كل يوم، وأيهما يشعر بالسحر؟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Ո՞րն է զգացվում ամեն օր, և ո՞րն է զգացվում կամ կախարդական։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 se sent quotidià i quin se sent màgic?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哪一个让人感觉很日常，哪一个让人感觉很神奇？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voelt alledaags aan, en welke voelt magisch?</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کدام یک حس روزمره و کدام یک حس جادویی دارد؟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Lequel ressent-on au quotidien, et lequel ressent-on comme magique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Welches fühlt sich alltäglich an und welches magisch?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કયું રોજિંદુ લાગે છે, અને કયું લાગે છે કે જાદુઈ?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सा रोज़ाना लगता है और कौन सा जादुई लगता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Quale sembra quotidiano e quale sembra magico?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どちらが日常的だと感じられ、どちらが魔法のように感じられますか?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어떤 게 매일같이 느껴지고, 어떤 게 마법같이 느껴지나요?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Kîjan ji wan her roj hîs dike, û kîjan hîs dike an jî efsûnî ye?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Yang mana satu rasa setiap hari, dan yang mana rasa atau ajaib?</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ഏതാണ് ദൈനംദിനം അനുഭവപ്പെടുന്നത്, ഏതാണ് തോന്നുന്നത് അല്ലെങ്കിൽ മാന്ത്രികത?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कुनचाहिँ दैनिक महसुस हुन्छ, र कुनचाहिँ अनुभूतिदायी वा जादुमय 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کوم یو هره ورځ احساس کوي، او کوم یو احساس ورکوي یا جادويي؟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 delas parece cotidiana e qual parece mágica?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ਕਿਹੜਾ ਹਰ ਰੋਜ਼ ਮਹਿਸੂਸ ਹੁੰਦਾ ਹੈ, ਅਤੇ ਕਿਹੜਾ ਮਹਿਸੂਸ ਹੁੰਦਾ ਹੈ ਜਾਂ ਜਾਦੂਈ?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Какой из них кажется обыденным, а какой — волшебным?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Који се осећа свакодневно, а који магично?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Keebaa dareemo maalin walba, keese dareemo ama sixir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¿Cuál se siente cotidiano y cuál se siente mágico?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Nu mana nu karasa sapopoé, jeung nu mana nu karasa atawa magis?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yupi anayehisi kila siku, na ni nini anahisi au kichawi?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Vilken känns vardaglig, och vilken känns magisk?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 ang nararamdaman araw-araw, at alin ang nararamdaman o mahiwagang?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எது தினமும் உணர்கிறது, எது மாயாஜாலமாக உணர்கிறது?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อันไหนที่รู้สึกทุกวัน และอันไหนที่รู้สึกมหัศจรรย์?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Hangisi günlük hayatımızı hissettiriyor, hangisi büyülü hissettiriyor?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Який з них відчувається повсякденним, а який – чарівним?</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کون سا ہر روز محسوس ہوتا ہے، اور کون سا محسوس ہوتا ہے یا جادو؟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Cái nào mang lại cảm giác thường ngày, và cái nào mang lại cảm giác kỳ diệu?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888" name="Google Shape;888;g295d1cab416_0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295d1cab416_0_7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one shows violence, and which is relaxing?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Cila tregon dhunë dhe cila është relaksuese?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የትኛው ነው ዓመፅን የሚያሳየው እና የትኛው ዘና የሚያደርግ?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أيهما يظهر العنف وأيهما مريح؟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Ո՞րն է բռնություն ցուցադրում, և ո՞րն է հանգստացնող։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 mostra violència i quin és relaxant?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哪一个表现出暴力，哪一个让人放松？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is gewelddadig, en welke is ontspannend?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کدام یک خشونت را نشان می‌دهد، و کدام یک آرامش‌بخش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Lequel montre de la violence et lequel est relaxant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Welches zeigt Gewalt und welches ist entspannend?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કયું હિંસા દર્શાવે છે, અને કયું આરામદાયક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इनमें से कौन सा हिंसा दर्शाता है और कौन सा आरामदेह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Quale mostra violenza e quale è rilassante?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どちらが暴力的で、どちらがリラックスしているのでしょうか?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어느 것이 폭력을 보여주고, 어느 것이 편안한가?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Kîjan ji wan tundûtûjiyê nîşan dide, û kîjan rihetker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Yang manakah menunjukkan keganasan, dan yang mana yang menenangkan?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ഏതാണ് അക്രമം കാണിക്കുന്നത്, ഏതാണ് വിശ്രമം നൽകുന്നത്?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कुनले हिंसा देखाउँछ, र कुनले आरामदायी?</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کوم یو تاوتریخوالی ښیي، او کوم یو آرام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 deles mostra violência e qual é relaxante?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ਕਿਹੜਾ ਹਿੰਸਾ ਦਰਸਾਉਂਦਾ ਹੈ, ਅਤੇ ਕਿਹੜਾ ਆਰਾਮਦਾਇਕ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Какой из них демонстрирует насилие, а какой расслабляет?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Који приказује насиље, а који је опуштајући?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Keebaa rabshada muujiya, kee baa nasasho leh?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¿Cuál muestra violencia y cuál es relajante?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Mana anu nunjukkeun kekerasan, sareng mana anu santai?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ipi inayoonyesha jeuri, na ni ipi inayostarehesha?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Vilken visar våld, och vilken är avslappnande?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 ang nagpapakita ng karahasan, at alin ang nakakarelax?</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எது வன்முறையைக் காட்டுகிறது, எது நிம்மதியைத் தருகிறது?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อันไหนแสดงถึงความรุนแรง และอันไหนแสดงถึงการผ่อนคลาย?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Hangisi şiddeti gösteriyor, hangisi rahatlatıcı?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Який з них показує насильство, а який розслабляє?</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کون سا تشدد ظاہر کرتا ہے، اور کون آرام دہ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Cái nào thể hiện sự bạo lực và cái nào mang tính thư giãn?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897" name="Google Shape;897;g295d1cab416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295d1cab416_0_8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Charts like this can be misleading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Grafikët si ky mund të jenë mashtrues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እንደዚህ አይነት ገበታዎች አሳሳች ሊሆኑ ይችላሉ።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يمكن أن تكون الرسوم البيانية مثل هذه مضللة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Այսպիսի գրաֆիկները կարող են մոլորեցնող լինել</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Gràfics com aquest poden ser enganyosos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这样的图表可能会产生误导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Grafieken als deze kunnen misleidend zijn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نمودارهایی مانند این می‌توانند گمراه‌کننده باشند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 graphiques comme celui-ci peuvent être trompeurs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Diagramme wie dieses können irreführend sein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આવા ચાર્ટ ગેરમાર્ગે દોરનારા હોઈ શકે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इस तरह के चार्ट भ्रामक हो सकते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Grafici come questo possono essere fuorvianti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このようなチャートは誤解を招く可能性がある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이런 차트는 오해의 소지가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Nexşeyên bi vî rengî dikarin şaş bin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Carta seperti ini boleh mengelirukan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ഇതുപോലുള്ള ചാർട്ടുകൾ തെറ്റിദ്ധരിപ്പിക്കുന്നതാകാം.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यस्ता चार्टहरू भ्रामक हुन सक्छन्।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دې په څیر چارټونه ګمراه کونکي کیدی شي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Gráficos como este podem ser enganosos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ਇਸ ਤਰ੍ਹਾਂ ਦੇ ਚਾਰਟ ਗੁੰਮਰਾਹਕੁੰਨ ਹੋ ਸਕਦੇ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Подобные диаграммы могут вводить в заблуждение.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Овакви графикони могу бити обмањујући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Shaxdan oo kale waxay noqon kartaa marin habaabin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Gráficos como éste pueden ser engañosos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Bagan sapertos kieu tiasa nyasabkeun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Chati kama hizi zinaweza kupotosha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Diagram som detta kan vara vilseledande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Maaaring mapanlinlang ang mga chart na tulad nito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இது போன்ற விளக்கப்படங்கள் தவறாக வழிநடத்தும்.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แผนภูมิแบบนี้อาจทำให้เข้าใจผิดได้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 tür grafikler yanıltıcı olabilir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Такі діаграми можуть вводити в оману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 طرح کے چارٹ گمراہ کن ہو سکتے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Biểu đồ như thế này có thể gây hiểu lầm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06" name="Google Shape;906;g295d1cab416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95d1cab416_0_8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The meaning of Kente colours: Black — maturation, intensified spiritual energy. Blue — peacefulness, harmony and love. Green — vegetation, planting, growth, spiritual renewal. Gold — royalty, wealth, high status, glory, spiritual purity. Grey — healing and cleansing rituals; associated with ash. Maroon — the color of mother earth; associated with healing. Pink — female essence of life; a mild, gentle aspect of red. Purple —feminine aspects of life; usually worn by women. Red — political &amp; spiritual moods; bloodshed; death. Silver — serenity, purity, joy; associated with the moon. White — purification, sanctification rites and festive occasions. Yellow — preciousness, royalty, wealth, fertility, beauty.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Kuptimi i ngjyrave Kente: E zeza — pjekuri, energji e intensifikuar shpirtërore. Blu — paqe, harmoni dhe dashuri. Jeshile — bimësi, mbjellje, rritje, ripërtëritje shpirtërore. Ari — mbretëri, pasuri, status i lartë, lavdi, pastërti shpirtërore. Gri — ritualet e shërimit dhe pastrimit; e shoqëruar me hirin. Kuqe e errët — ngjyra e tokës nënë; e shoqëruar me shërimin. Rozë — thelbi femëror i jetës; një aspekt i butë dhe i butë i së kuqes. Vjollcë — aspekte femërore të jetës; zakonisht të veshura nga gratë. E kuqe — gjendje shpirtërore politike dhe shpirtërore; gjakderdhje; vdekje. Argjend — qetësi, pastërti, gëzim; e shoqëruar me hënën. E bardhë — pastrim, rite shenjtërimi dhe raste festive. E verdhë — çmuarësi, mbretëri, pasuri, pjellori, bukuri.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የኬንቴ ቀለሞች ትርጉም: ጥቁር - ብስለት, የተጠናከረ መንፈሳዊ ጉልበት. ሰማያዊ - ሰላም, ስምምነት እና ፍቅር. አረንጓዴ - ተክሎች, መትከል, እድገት, መንፈሳዊ እድሳት. ወርቅ - ንጉሣዊ, ሀብት, ከፍተኛ ደረጃ, ክብር, መንፈሳዊ ንጽሕና. ግራጫ - የፈውስ እና የማጽዳት ሥነ ሥርዓቶች; ከአመድ ጋር የተያያዘ. ማሮን - የእናት ምድር ቀለም; ከፈውስ ጋር የተያያዘ. ሮዝ - የሴቶች የሕይወት ይዘት; መለስተኛ፣ ረጋ ያለ ቀይ ገጽታ። ሐምራዊ - የሴቶች የሕይወት ገጽታዎች; ብዙውን ጊዜ በሴቶች ይለብሳሉ. ቀይ - ፖለቲካዊ እና መንፈሳዊ ስሜቶች; ደም መፋሰስ; ሞት ። ብር - መረጋጋት, ንጽህና, ደስታ; ከጨረቃ ጋር የተያያዘ. ነጭ - የመንጻት, የመቀደስ ሥርዓቶች እና የበዓላቶች. ቢጫ - ውድነት, ንጉሳዊነት, ሀብት, መራባት, ውበት.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معاني ألوان كينتي: الأسود - النضج، وتكثيف الطاقة الروحية. الأزرق - السلام، والوئام، والحب. الأخضر - الغطاء النباتي، والغرس، والنمو، والتجدد الروحي. الذهبي - الملوكية، والثروة، والمكانة الرفيعة، والمجد، والنقاء الروحي. الرمادي - طقوس الشفاء والتطهير؛ ويرتبط بالرماد. الكستنائي - لون الأرض الأم؛ ويرتبط بالشفاء. الوردي - جوهر الحياة الأنثوي؛ وهو جانب رقيق ولطيف من اللون الأحمر. الأرجواني - جوانب أنثوية في الحياة؛ وعادةً ما ترتديه النساء. الأحمر - المزاجات السياسية والروحية؛ سفك الدماء؛ الموت. الفضي - الصفاء، والنقاء، والفرح؛ ويرتبط بالقمر. الأبيض - طقوس التطهير والتقديس والمناسبات الاحتفالية. الأصفر - النعمة، والملوكية، والثروة، والخصوبة، والجمال.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Կենտե գույների նշանակությունը. Սև՝ հասունացում, ուժեղացված հոգևոր էներգիա։ Կապույտ՝ խաղաղություն, ներդաշնակություն և սեր։ Կանաչ՝ բուսականություն, տնկում, աճ, հոգևոր նորացում։ Ոսկեգույն՝ թագավորական ընտանիք, հարստություն, բարձր կարգավիճակ, փառք, հոգևոր մաքրություն։ Մոխրագույն՝ բուժման և մաքրագործման ծեսեր, որոնք կապված են մոխրիի հետ։ Շագանակագույն՝ մայր երկրի գույնը, որոնք կապված են բուժման հետ։ Վարդագույն՝ կյանքի կանացի էությունը, կարմիրի մեղմ, նուրբ կողմը։ Մանուշակագույն՝ կյանքի կանացի կողմերը, որոնք սովորաբար կրում են կանայք։ Կարմիր՝ քաղաքական և հոգևոր տրամադրություններ, արյունահեղություն, մահ։ Արծաթագույն՝ հանգստություն, մաքրություն, ուրախություն, որոնք կապված են լուսնի հետ։ Սպիտակ՝ մաքրագործում, սրբացման ծեսեր և տոնական առիթներ։ Դեղին՝ թանկարժեքություն, թագավորական ընտանիք, հարստություն, բերրիություն, գեղեցկություն։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significat dels colors Kente: Negre: maduració, energia espiritual intensificada. Blau: pau, harmonia i amor. Verd: vegetació, plantació, creixement, renovació espiritual. Or: reialesa, riquesa, alt estatus, glòria, puresa espiritual. Gris: rituals de curació i neteja; associat amb la cendra. Granat: el color de la mare terra; associat amb la curació. Rosa: essència femenina de la vida; un aspecte suau i amable del vermell. Lila: aspectes femenins de la vida; generalment portat per dones. Vermell: estats d'ànim polítics i espirituals; vessament de sang; mort. Plata: serenitat, puresa, alegria; associat amb la lluna. Blanc: purificació, ritus de santificació i ocasions festives. Groc: preciositat, reialesa, riquesa, fertilitat, bellesa.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肯特色的含义：黑色——成熟，强化的精神能量。蓝色——平和、和谐与爱。绿色——植被、种植、生长、精神复兴。金色——皇室、财富、高贵地位、荣耀、精神纯洁。灰色——疗愈和净化仪式；与灰烬相关。栗色——大地母亲的颜色；与疗愈相关。粉色——女性生命的本质；红色的温和、柔和之色。紫色——女性生命特质；通常由女性穿着。红色——政治和精神情绪；流血；死亡。银色——宁静、纯洁、喜悦；与月亮相关。白色——净化、圣化仪式和节日场合。黄色——珍贵、皇室、财富、生育、美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 betekenis van de Kente-kleuren: Zwart — rijping, versterkte spirituele energie. Blauw — vrede, harmonie en liefde. Groen — vegetatie, aanplant, groei, spirituele vernieuwing. Goud — koninklijkheid, rijkdom, hoge status, glorie, spirituele zuiverheid. Grijs — helende en reinigende rituelen; geassocieerd met as. Kastanjebruin — de kleur van Moeder Aarde; geassocieerd met genezing. Roze — de vrouwelijke essentie van het leven; een milde, tedere kant van rood. Paars — vrouwelijke aspecten van het leven; meestal gedragen door vrouwen. Rood — politieke en spirituele stemmingen; bloedvergieten; dood. Zilver — sereniteit, zuiverheid, vreugde; geassocieerd met de maan. Wit — zuivering, heiligingsrituelen en feestelijke gelegenheden. Geel — kostbaarheid, koninklijkheid, rijkdom, vruchtbaarheid, schoonheid.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معنی رنگ‌های کنته: مشکی - بلوغ، انرژی معنوی تشدید شده. آبی - آرامش، هماهنگی و عشق. سبز - پوشش گیاهی، کاشت، رشد، تجدید معنوی. طلایی - سلطنت، ثروت، جایگاه والا، شکوه، خلوص معنوی. خاکستری - مراسم شفا و پاکسازی؛ مرتبط با خاکستر. خرمایی - رنگ مادر زمین؛ مرتبط با شفا. صورتی - جوهره زنانه زندگی؛ جنبه‌ای ملایم و لطیف از قرمز. بنفش - جنبه‌های زنانه زندگی؛ معمولاً توسط زنان پوشیده می‌شود. قرمز - حالات سیاسی و معنوی؛ خونریزی؛ مرگ. نقره‌ای - آرامش، پاکی، شادی؛ مرتبط با ماه. سفید - تطهیر، آیین‌های تقدیس و مناسبت‌های جشن. زرد - گرانبهایی، سلطنت، ثروت، باروری، زیبایی.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Signification des couleurs du Kente : Noir — maturation, énergie spirituelle intensifiée. Bleu — paix, harmonie et amour. Vert — végétation, plantation, croissance, renouveau spirituel. Or — royauté, richesse, statut élevé, gloire, pureté spirituelle. Gris — rituels de guérison et de purification ; associé à la cendre. Marron — couleur de la Terre mère ; associé à la guérison. Rose — essence féminine de la vie ; un aspect doux et délicat du rouge. Violet — aspects féminins de la vie ; généralement porté par les femmes. Rouge — humeurs politiques et spirituelles ; effusion de sang ; mort. Argent — sérénité, pureté, joie ; associé à la lune. Blanc — purification, rites de sanctification et occasions festives. Jaune — préciosité, royauté, richesse, fertilité, beauté.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Die Bedeutung der Kente-Farben: Schwarz – Reifung, verstärkte spirituelle Energie. Blau – Friedfertigkeit, Harmonie und Liebe. Grün – Vegetation, Bepflanzung, Wachstum, spirituelle Erneuerung. Gold – Königlichkeit, Reichtum, hoher Status, Ruhm, spirituelle Reinheit. Grau – Heilungs- und Reinigungsrituale; wird mit Asche assoziiert. Kastanienbraun – die Farbe von Mutter Erde; wird mit Heilung assoziiert. Rosa – weibliche Essenz des Lebens; ein milder, sanfter Aspekt von Rot. Lila – weibliche Aspekte des Lebens; wird normalerweise von Frauen getragen. Rot – politische und spirituelle Stimmungen; Blutvergießen; Tod. Silber – Gelassenheit, Reinheit, Freude; wird mit dem Mond assoziiert. Weiß – Reinigung, Heiligungsriten und festliche Anlässe. Gelb – Kostbarkeit, Königlichkeit, Reichtum, Fruchtbarkeit, Schönheit.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કેન્ટે રંગોનો અર્થ: કાળો - પરિપક્વતા, તીવ્ર આધ્યાત્મિક ઉર્જા. વાદળી - શાંતિ, સંવાદિતા અને પ્રેમ. લીલો - વનસ્પતિ, વાવેતર, વૃદ્ધિ, આધ્યાત્મિક નવીકરણ. સોનું - રાજવીપણું, સંપત્તિ, ઉચ્ચ દરજ્જો, મહિમા, આધ્યાત્મિક શુદ્ધતા. રાખોડી - ઉપચાર અને શુદ્ધિકરણ વિધિઓ; રાખ સાથે સંકળાયેલ. મરૂન - ધરતી માતાનો રંગ; ઉપચાર સાથે સંકળાયેલ. ગુલાબી - જીવનનો સ્ત્રી સાર; લાલ રંગનો હળવો, સૌમ્ય પાસું. જાંબલી - જીવનના સ્ત્રી પાસાં; સામાન્ય રીતે સ્ત્રીઓ દ્વારા પહેરવામાં આવે છે. લાલ - રાજકીય અને આધ્યાત્મિક મૂડ; રક્તપાત; મૃત્યુ. ચાંદી - શાંતિ, શુદ્ધતા, આનંદ; ચંદ્ર સાથે સંકળાયેલ. સફેદ - શુદ્ધિકરણ, પવિત્રીકરણ વિધિઓ અને ઉત્સવના પ્રસંગો. પીળો - કિંમતીપણું, રાજવીપણું, સંપત્તિ, પ્રજનન, સુંદરતા.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 रंगों का अर्थ: काला - परिपक्वता, तीव्र आध्यात्मिक ऊर्जा। नीला - शांति, सद्भाव और प्रेम। हरा - वनस्पति, रोपण, विकास, आध्यात्मिक नवीनीकरण। सोना - राजसीपन, धन, उच्च स्थिति, गौरव, आध्यात्मिक शुद्धता। ग्रे - उपचार और सफाई अनुष्ठान; राख से जुड़ा हुआ। मैरून - माँ पृथ्वी का रंग; उपचार से जुड़ा हुआ। गुलाबी - जीवन का स्त्री सार; लाल रंग का एक सौम्य, कोमल पहलू। बैंगनी - जीवन के स्त्रैण पहलू; आमतौर पर महिलाओं द्वारा पहना जाता है। लाल - राजनीतिक और आध्यात्मिक मनोदशा; रक्तपात; मृत्यु। चांदी - शांति, शुद्धता, खुशी; चंद्रमा से जुड़ा हुआ। सफेद - शुद्धि, पवित्रीकरण अनुष्ठान और उत्सव के अवसर। पीला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Il significato dei colori del Kente: Nero: maturazione, energia spirituale intensificata. Blu: pace, armonia e amore. Verde: vegetazione, piantagione, crescita, rinnovamento spirituale. Oro: regalità, ricchezza, status elevato, gloria, purezza spirituale. Grigio: rituali di guarigione e purificazione; associato alla cenere. Marrone: il colore della madre terra; associato alla guarigione. Rosa: essenza femminile della vita; un aspetto delicato e delicato del rosso. Viola: aspetti femminili della vita; solitamente indossato dalle donne. Rosso: stati d'animo politici e spirituali; spargimento di sangue; morte. Argento: serenità, purezza, gioia; associato alla luna. Bianco: purificazione, riti di santificazione e occasioni festive. Giallo: preziosità, regalità, ricchezza, fertilità, bellezza.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ケンテの色の意味：黒 — 成熟、強化された精神的エネルギー。青 — 平和、調和、愛。緑 — 植物、植え付け、成長、精神的再生。金 — 王族、富、高い地位、栄光、精神的純粋さ。灰色 — 治癒と浄化の儀式。灰と関連。栗色 — 母なる大地の色。治癒と関連。ピンク — 生命の女性的エッセンス。赤の穏やかで優しい側面。紫 — 生命の女性的側面。通常は女性が着用。赤 — 政治的および精神的気分。流血、死。銀 — 静穏、純粋さ、喜び。月と関連。白 — 浄化、聖化の儀式、祭り。黄色 — 貴重さ、王族、富、豊穣、美しさ。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켄테 색상의 의미: 검은색 - 성숙, 강화된 영적 에너지. 파란색 - 평화로움, 조화, 사랑. 초록색 - 초목, 심기, 성장, 영적 쇄신. 금색 - 왕족, 부, 높은 지위, 영광, 영적 순수함. 회색 - 치유와 정화 의식. 재와 연관. 적갈색 - 어머니 대지의 색. 치유와 연관. 분홍색 - 삶의 여성적 본질. 빨간색의 온화하고 온화한 면. 보라색 - 삶의 여성적 측면. 보통 여성들이 입는다. 빨간색 - 정치적, 영적 분위기. 유혈 사태. 죽음. 은색 - 평온, 순수함, 기쁨. 달과 연관. 흰색 - 정화, 성화 의식, 축제. 노란색 - 귀중함, 왕족, 부, 다산, 아름다움.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Wateya rengên Kente: Reş — gihîştin, enerjiya giyanî ya zêdekirî. Şîn — aştî, aheng û evîn. Kesk — nebatan, çandin, mezinbûn, nûjenkirina giyanî. Zêr — padîşahî, dewlemendî, statuya bilind, rûmet, paqijiya giyanî. Gewr — rêûresmên şîfa û paqijkirinê; bi xakê ve girêdayî ye. Maroon — rengê dayika erdê; bi şîfayê ve girêdayî ye. Pembe — esansa jinane ya jiyanê; aliyek nerm û nazik a sor. Mor — aliyên jinane yên jiyanê; bi gelemperî ji hêla jinan ve têne lixwekirin. Sor — rewşên siyasî û giyanî; xwînrijandin; mirin. Zîv — aramî, paqijî, şahî; bi heyvê ve girêdayî ye. Spî — paqijkirin, merasîmên pîrozkirinê û bûyerên cejnê. Zer — hêjayî, padîşahî, dewlemendî, berhemdarî, bedewî.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Maksud warna Kente: Hitam — kematangan, tenaga rohani yang dipergiatkan. Biru - kedamaian, keharmonian dan cinta. Hijau - tumbuh-tumbuhan, penanaman, pertumbuhan, pembaharuan rohani. Emas - royalti, kekayaan, status tinggi, kemuliaan, kesucian rohani. Kelabu - ritual penyembuhan dan pembersihan; dikaitkan dengan abu. Maroon - warna ibu bumi; dikaitkan dengan penyembuhan. Merah jambu - intipati kehidupan wanita; aspek merah yang lembut dan lembut. Ungu —aspek kehidupan feminin; biasanya dipakai oleh wanita. Merah — suasana politik &amp; rohani; pertumpahan darah; kematian. Perak - ketenangan, kesucian, kegembiraan; dikaitkan dengan bulan. Putih - penyucian, upacara pengudusan dan majlis-majlis perayaan. Kuning - berharga, royalti, kekayaan, kesuburan, kecantikan.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കെന്റെ നിറങ്ങളുടെ അർത്ഥം: കറുപ്പ് - പക്വത, തീവ്രമായ ആത്മീയ ഊർജ്ജം. നീല - സമാധാനം, ഐക്യം, സ്നേഹം. പച്ച - സസ്യജാലങ്ങൾ, നടീൽ, വളർച്ച, ആത്മീയ പുതുക്കൽ. സ്വർണ്ണം - രാജകീയത, സമ്പത്ത്, ഉയർന്ന പദവി, മഹത്വം, ആത്മീയ വിശുദ്ധി. ചാരനിറം - രോഗശാന്തി, ശുദ്ധീകരണ ചടങ്ങുകൾ; ചാരവുമായി ബന്ധപ്പെട്ടിരിക്കുന്നു. മെറൂൺ - മാതൃഭൂമിയുടെ നിറം; രോഗശാന്തിയുമായി ബന്ധപ്പെട്ടിരിക്കുന്നു. പിങ്ക് - ജീവിതത്തിന്റെ സ്ത്രീ സത്ത; ചുവപ്പിന്റെ സൗമ്യവും സൗമ്യവുമായ വശം. പർപ്പിൾ - ജീവിതത്തിന്റെ സ്ത്രീലിംഗ വശങ്ങൾ; സാധാരണയായി സ്ത്രീകൾ ധരിക്കുന്നു. ചുവപ്പ് - രാഷ്ട്രീയവും ആത്മീയവുമായ മാനസികാവസ്ഥകൾ; രക്തച്ചൊരിച്ചിൽ; മരണം. വെള്ളി - ശാന്തത, വിശുദ്ധി, സന്തോഷം; ചന്ദ്രനുമായി ബന്ധപ്പെട്ടിരിക്കുന്നു. വെള്ള - ശുദ്ധീകരണം, വിശുദ്ധീകരണ ചടങ്ങുകൾ, ഉത്സവ അവസരങ്ങൾ. മഞ്ഞ - വിലയേറിയത, രാജകീയത, സമ്പത്ത്, ഫലഭൂയിഷ്ഠത, സൗന്ദര്യം.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केन्टे रंगहरूको अर्थ: कालो - परिपक्वता, तीव्र आध्यात्मिक ऊर्जा। नीलो - शान्ति, सद्भाव र प्रेम। हरियो - वनस्पति, रोपण, वृद्धि, आध्यात्मिक नवीकरण। सुन - राजपरिवार, धन, उच्च पद, महिमा, आध्यात्मिक शुद्धता। खैरो - उपचार र शुद्धीकरण अनुष्ठान; खरानीसँग सम्बन्धित। मरुन - पृथ्वी आमाको रंग; उपचारसँग सम्बन्धित। गुलाबी - जीवनको महिला सार; रातोको हल्का, कोमल पक्ष। बैजनी - जीवनको स्त्रीलिंगी पक्ष; सामान्यतया महिलाहरूले लगाउने। रातो - राजनीतिक र आध्यात्मिक मुड; रक्तपात; मृत्यु। चाँदी - निर्ममता, शुद्धता, आनन्द; चन्द्रमासँग सम्बन्धित। सेतो - शुद्धीकरण, पवित्रीकरण संस्कार र उत्सवका अवसरहरू। पहेंलो - बहुमूल्यता, राजपरिवार, धन, प्रजनन, सुन्दरता।</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کینټ رنګونو معنی: تور - پخېدل، ژوره روحاني انرژي. نیلي - سوله، همغږي او مینه. شنه - بوټي، کښت، وده، روحاني تجدید. سره زر - شاهي کورنۍ، شتمني، لوړ مقام، جلال، روحاني پاکوالی. خړ - د شفا ورکولو او پاکولو مراسم؛ د ایش سره تړاو لري. مرون - د مور ځمکې رنګ؛ د شفا ورکولو سره تړاو لري. ګلابي - د ژوند ښځینه جوهر؛ د سره رنګ یو نرم، نرم اړخ. ارغواني - د ژوند ښځینه اړخونه؛ معمولا د ښځو لخوا اغوستل کیږي. سور - سیاسي او روحاني مزاج؛ وینه تویول؛ مرګ. سپین زر - ارامتیا، پاکوالی، خوښۍ؛ د سپوږمۍ سره تړاو لري. سپین - پاکوالی، د تقدس مراسم او جشنونه. ژیړ - قیمتي، شاهي کورنۍ، شتمني، زرغونتیا، ښکلا.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 significado das cores Kente: Preto — maturação, energia espiritual intensificada. Azul — paz, harmonia e amor. Verde — vegetação, plantio, crescimento, renovação espiritual. Dourado — realeza, riqueza, status elevado, glória, pureza espiritual. Cinza — rituais de cura e limpeza; associado às cinzas. Marrom — a cor da mãe terra; associado à cura. Rosa — essência feminina da vida; um aspecto suave e gentil do vermelho. Roxo — aspectos femininos da vida; geralmente usado por mulheres. Vermelho — humores políticos e espirituais; derramamento de sangue; morte. Prata — serenidade, pureza, alegria; associado à lua. Branco — ritos de purificação, santificação e ocasiões festivas. Amarelo — preciosidade, realeza, riqueza, fertilidade, beleza.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ਕੇਂਟੇ ਰੰਗਾਂ ਦਾ ਅਰਥ: ਕਾਲਾ - ਪਰਿਪੱਕਤਾ, ਤੇਜ਼ ਅਧਿਆਤਮਿਕ ਊਰਜਾ। ਨੀਲਾ - ਸ਼ਾਂਤੀ, ਸਦਭਾਵਨਾ ਅਤੇ ਪਿਆਰ। ਹਰਾ - ਬਨਸਪਤੀ, ਪੌਦੇ ਲਗਾਉਣਾ, ਵਾਧਾ, ਅਧਿਆਤਮਿਕ ਨਵੀਨੀਕਰਨ। ਸੋਨਾ - ਸ਼ਾਹੀ ਪਰਿਵਾਰ, ਦੌਲਤ, ਉੱਚ ਦਰਜਾ, ਮਹਿਮਾ, ਅਧਿਆਤਮਿਕ ਸ਼ੁੱਧਤਾ। ਸਲੇਟੀ - ਇਲਾਜ ਅਤੇ ਸਫਾਈ ਦੀਆਂ ਰਸਮਾਂ; ਸੁਆਹ ਨਾਲ ਸੰਬੰਧਿਤ। ਮੈਰੂਨ - ਧਰਤੀ ਮਾਂ ਦਾ ਰੰਗ; ਇਲਾਜ ਨਾਲ ਸੰਬੰਧਿਤ। ਗੁਲਾਬੀ - ਜੀਵਨ ਦਾ ਔਰਤ ਸਾਰ; ਲਾਲ ਰੰਗ ਦਾ ਇੱਕ ਹਲਕਾ, ਕੋਮਲ ਪਹਿਲੂ। ਜਾਮਨੀ - ਜੀਵਨ ਦੇ ਔਰਤ ਪਹਿਲੂ; ਆਮ ਤੌਰ 'ਤੇ ਔਰਤਾਂ ਦੁਆਰਾ ਪਹਿਨਿਆ ਜਾਂਦਾ ਹੈ। ਲਾਲ - ਰਾਜਨੀਤਿਕ ਅਤੇ ਅਧਿਆਤਮਿਕ ਮੂਡ; ਖੂਨ-ਖਰਾਬਾ; ਮੌਤ। ਚਾਂਦੀ - ਸ਼ਾਂਤੀ, ਸ਼ੁੱਧਤਾ, ਖੁਸ਼ੀ; ਚੰਦਰਮਾ ਨਾਲ ਸੰਬੰਧਿਤ। ਚਿੱਟਾ - ਸ਼ੁੱਧੀਕਰਨ, ਪਵਿੱਤਰਤਾ ਦੀਆਂ ਰਸਮਾਂ ਅਤੇ ਤਿਉਹਾਰਾਂ ਦੇ ਮੌਕੇ। ਪੀਲਾ - ਕੀਮਤੀ, ਸ਼ਾਹੀ ਪਰਿਵਾਰ, ਦੌਲਤ, ਉਪਜਾਊ ਸ਼ਕਤੀ, ਸੁੰਦਰਤਾ।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Значение цветов кенте: Черный — зрелость, усиление духовной энергии. Синий — умиротворение, гармония и любовь. Зеленый — растительность, посадка, рост, духовное обновление. Золотой — королевская власть, богатство, высокий статус, слава, духовная чистота. Серый — ритуалы исцеления и очищения; связан с пеплом. Бордовый — цвет матери-земли; связан с исцелением. Розовый — женская сущность жизни; мягкий, нежный аспект красного. Фиолетовый — женские аспекты жизни; обычно носят женщины. Красный — политические и духовные настроения; кровопролитие; смерть. Серебряный — безмятежность, чистота, радость; связан с луной. Белый — очищение, обряды освящения и праздники. Желтый — драгоценность, королевская власть, богатство, плодородие, красота.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Значење боја Кентеа: Црна — сазревање, интензивирана духовна енергија. Плава — мир, хармонија и љубав. Зелена — вегетација, садња, раст, духовна обнова. Златна — краљевска породица, богатство, висок статус, слава, духовна чистота. Сива — ритуали исцељења и чишћења; повезано са пепелом. Кестенјаста — боја мајке земље; повезано са исцељењем. Ружичаста — женска суштина живота; благ, нежан аспект црвене. Љубичаста — женски аспекти живота; обично је носе жене. Црвена — политичка и духовна расположења; крвопролиће; смрт. Сребрна — спокој, чистоћа, радост; повезано са месецом. Бела — прочишћење, обреди освећења и свечане прилике. Жута — драгоценост, краљевска породица, богатство, плодност, лепота.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Macnaha midabada Kente: Madow - korriin, tamar ruuxi ah oo la xoojiyay. Buluug - nabad, wada noolaansho iyo jacayl. Cagaaran - dhirta, beeritaanka, koritaanka, cusboonaysiinta ruuxiga ah. Gold - royalty, maalka, maqaam sare, ammaan, daahirnimo ruuxi ah. Gray - bogsiinta iyo nadiifinta caadooyinka; la xidhiidha dambaska. Maroon - midabka hooyada; la xidhiidha bogsashada. Pink - nuxurka haweenka ee nolosha; khafiif ah, dhinac dabacsan oo casaan ah. Purple - dhinacyada haweenka ee nolosha; caadiyan dumarku xidhaan. Casaan - niyadda siyaasadeed iyo ruuxeed; dhiig daata; dhimasho. Silver - xasilooni, daahirnimo, farxad; la xidhiidha dayaxa. Caddaan - nadiifinta, cibaadada quduuska ah iyo munaasabadaha ciidaha. Jaalle - qaali, boqortooyo, maal, bacrin, qurux.</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significado de los colores del Kente: Negro: maduración, energía espiritual intensificada. Azul: paz, armonía y amor. Verde: vegetación, plantación, crecimiento, renovación espiritual. Dorado: realeza, riqueza, estatus elevado, gloria, pureza espiritual. Gris: rituales de sanación y purificación; asociado con la ceniza. Granate: el color de la madre tierra; asociado con la sanación. Rosa: esencia femenina de la vida; un aspecto suave y delicado del rojo. Morado: aspectos femeninos de la vida; generalmente usado por mujeres. Rojo: estados de ánimo políticos y espirituales; derramamiento de sangre; muerte. Plateado: serenidad, pureza, alegría; asociado con la luna. Blanco: ritos de purificación, santificación y ocasiones festivas. Amarillo: preciosidad, realeza, riqueza, fertilidad, belleza.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Harti kelir Kente: Hideung - maturation, inténsif énergi spiritual. Bulao - peacefulness, harmoni jeung cinta. Héjo - vegetasi, penanaman, tumuwuhna, pembaharuan spiritual. Emas - royalti, kabeungharan, status luhur, kamulyaan, purity spiritual. Gray - penyembuhan jeung cleansing ritual; pakait jeung lebu. Maroon - warna indung bumi; pakait sareng penyembuhan. Pink - hakekat awéwé hirup; hampang, aspék hampang beureum. Ungu — aspék kahirupan awéwé; biasana dipaké ku awéwé. Beureum — pulitik &amp; moods spiritual; pertumpahan getih; maot. Pérak - serenity, purity, kabagjaan; pakait jeung bulan. Bodas - purifikasi, sanctification rites jeung kali festive. Konéng - preciousness, royalti, kabeungharan, kasuburan, kageulisan.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Maana ya rangi za Kente: Nyeusi - kukomaa, nishati ya kiroho iliyoimarishwa. Bluu - amani, maelewano na upendo. Kijani - mimea, kupanda, ukuaji, upya wa kiroho. Dhahabu - kifalme, utajiri, hali ya juu, utukufu, usafi wa kiroho. Grey - mila ya uponyaji na utakaso; kuhusishwa na majivu. Maroon - rangi ya dunia mama; kuhusishwa na uponyaji. Pink - kiini cha kike cha maisha; upole, kipengele cha upole cha nyekundu. Zambarau-mambo ya kike ya maisha; kawaida huvaliwa na wanawake. Nyekundu - hisia za kisiasa na kiroho; umwagaji damu; kifo. Fedha - utulivu, usafi, furaha; kuhusishwa na mwezi. Nyeupe - utakaso, ibada za utakaso na hafla za sherehe. Njano - thamani, mrahaba, utajiri, uzazi, uzuri.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Kente-färgernas betydelse: Svart – mognad, intensifierad andlig energi. Blå – frid, harmoni och kärlek. Grön – vegetation, plantering, tillväxt, andlig förnyelse. Guld – kunglighet, rikedom, hög status, ära, andlig renhet. Grått – helande och renande ritualer; förknippat med aska. Rödbrunt – moder jords färg; förknippat med helande. Rosa – kvinnlig livsessens; en mild, skonsam aspekt av rött. Lila – feminina aspekter av livet; vanligtvis bärs av kvinnor. Rött – politiska och andliga stämningar; blodsutgjutelse; död. Silver – lugn, renhet, glädje; förknippat med månen. Vitt – rening, helgelseritualer och festliga tillfällen. Gult – dyrbarhet, kunglighet, rikedom, fertilitet, skönhet.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kahulugan ng mga kulay ng Kente: Itim - pagkahinog, pinalakas na espirituwal na enerhiya. Asul - kapayapaan, pagkakaisa at pagmamahalan. Berde - mga halaman, pagtatanim, paglago, espirituwal na pag-renew. Ginto - royalty, kayamanan, mataas na katayuan, kaluwalhatian, espirituwal na kadalisayan. Gray - mga ritwal ng pagpapagaling at paglilinis; nauugnay sa abo. Maroon - ang kulay ng inang lupa; nauugnay sa pagpapagaling. Pink - babaeng kakanyahan ng buhay; isang banayad, banayad na aspeto ng pula. Lila —pambabae na aspeto ng buhay; kadalasang isinusuot ng mga babae. Pula — pampulitika at espirituwal na mood; pagdanak ng dugo; kamatayan. Silver - katahimikan, kadalisayan, kagalakan; nauugnay sa buwan. Puti — purification, sanctification rites at festive occasions. Dilaw - kahalagahan, royalty, kayamanan, pagkamayabong, kagandahan.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கென்டே நிறங்களின் பொருள்: கருப்பு - முதிர்ச்சி, தீவிரமான ஆன்மீக ஆற்றல். நீலம் - அமைதி, நல்லிணக்கம் மற்றும் அன்பு. பச்சை - தாவரங்கள், நடவு, வளர்ச்சி, ஆன்மீக புதுப்பித்தல். தங்கம் - அரச குடும்பம், செல்வம், உயர் அந்தஸ்து, மகிமை, ஆன்மீக தூய்மை. சாம்பல் - குணப்படுத்துதல் மற்றும் சுத்திகரிப்பு சடங்குகள்; சாம்பலுடன் தொடர்புடையது. மெரூன் - தாய் பூமியின் நிறம்; குணப்படுத்துதலுடன் தொடர்புடையது. இளஞ்சிவப்பு - வாழ்க்கையின் பெண் சாராம்சம்; சிவப்பு நிறத்தின் லேசான, மென்மையான அம்சம். ஊதா - வாழ்க்கையின் பெண் அம்சங்கள்; பொதுவாக பெண்கள் அணிவார்கள். சிவப்பு - அரசியல் மற்றும் ஆன்மீக மனநிலைகள்; இரத்தக்களரி; மரணம். வெள்ளி - அமைதி, தூய்மை, மகிழ்ச்சி; சந்திரனுடன் தொடர்புடையது. வெள்ளை - சுத்திகரிப்பு, புனிதப்படுத்தும் சடங்குகள் மற்றும் பண்டிகை சந்தர்ப்பங்கள். மஞ்சள் - விலைமதிப்பற்ற தன்மை, அரச குடும்பம், செல்வம், கருவுறுதல், அழகு.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ความหมายของสีประจำเผ่าเคนเต้: สีดำ - การเติบโตเต็มที่ พลังจิตวิญญาณที่เข้มข้นขึ้น สีน้ำเงิน - ความสงบสุข ความสามัคคี และความรัก สีเขียว - พืชพรรณ การปลูก การเจริญเติบโต การฟื้นฟูจิตวิญญาณ สีทอง - ราชวงศ์ ความมั่งคั่ง สถานะอันสูงส่ง เกียรติยศ ความบริสุทธิ์ทางจิตวิญญาณ สีเทา - พิธีกรรมบำบัดและชำระล้าง ซึ่งเกี่ยวข้องกับเถ้าถ่าน สีแดงเลือดหมู - สีแห่งพระแม่ธรณี ซึ่งเกี่ยวข้องกับการบำบัด สีชมพู - แก่นแท้ของชีวิตหญิง แง่มุมที่อ่อนโยนและอ่อนโยนของสีแดง สีม่วง - แง่มุมของชีวิตหญิง ซึ่งมักสวมใส่โดยผู้หญิง สีแดง - อารมณ์ทางการเมืองและจิตวิญญาณ การนองเลือด ความตาย สีเงิน - ความสงบ ความบริสุทธิ์ ความปิติยินดี ซึ่งเกี่ยวข้องกับดวงจันทร์ สีขาว - พิธีกรรมชำระล้าง พิธีศักดิ์สิทธิ์ และโอกาสเฉลิมฉลอง สีเหลือง - ความล้ำค่า ราชวงศ์ ความมั่งคั่ง ความอุดมสมบูรณ์ ความงาม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Kente renklerinin anlamları: Siyah - olgunlaşma, yoğunlaşmış ruhsal enerji. Mavi - huzur, uyum ve sevgi. Yeşil - bitki örtüsü, ekim, büyüme, ruhsal yenilenme. Altın - kraliyet, zenginlik, yüksek statü, şan, ruhsal saflık. Gri - şifa ve arınma ritüelleri; külle ilişkilendirilir. Bordo - toprak ananın rengi; şifa ile ilişkilendirilir. Pembe - yaşamın dişil özü; kırmızı rengin yumuşak, nazik bir yönü. Mor - yaşamın dişil yönleri; genellikle kadınlar tarafından giyilir. Kırmızı - politik ve ruhsal ruh halleri; kan dökme; ölüm. Gümüş - dinginlik, saflık, neşe; ay ile ilişkilendirilir. Beyaz - arınma, kutsallaştırma ritüelleri ve şenlikli günler. Sarı - değerlilik, kraliyet, zenginlik, doğurganlık, güzellik.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Значення кольорів Кенте: Чорний — дозрівання, посилена духовна енергія. Синій — спокій, гармонія та любов. Зелений — рослинність, насадження, ріст, духовне оновлення. Золотий — королівська влада, багатство, високий статус, слава, духовна чистота. Сірий — цілющі та очищувальні ритуали; асоціюється з попелом. Бордовий — колір матері-землі; асоціюється зі зціленням. Рожевий — жіноча сутність життя; м'який, ніжний аспект червоного. Фіолетовий — жіночі аспекти життя; зазвичай носять жінки. Червоний — політичні та духовні настрої; кровопролиття; смерть. Срібний — спокій, чистота, радість; асоціюється з місяцем. Білий — очищення, обряди освячення та святкові події. Жовтий — дорогоцінність, королівська влада, багатство, родючість, краса.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کینٹ رنگوں کے معنی: سیاہ - پختگی، تیز روحانی توانائی۔ نیلا - امن، ہم آہنگی اور محبت. سبز - پودوں، پودے لگانے، ترقی، روحانی تجدید. سونا - رائلٹی، دولت، اعلیٰ درجہ، شان، روحانی پاکیزگی۔ گرے - شفا یابی اور صفائی کی رسومات؛ راکھ کے ساتھ منسلک. مرون - ماں زمین کا رنگ؛ شفا یابی کے ساتھ منسلک. گلابی - زندگی کی خواتین جوہر؛ سرخ کا ایک ہلکا، نرم پہلو۔ جامنی -زندگی کے نسائی پہلو؛ عام طور پر خواتین کی طرف سے پہنا. سرخ - سیاسی اور روحانی مزاج؛ خونریزی موت چاندی - سکون، پاکیزگی، خوشی؛ چاند کے ساتھ منسلک. سفید - پاکیزگی، تقدیس کی رسومات اور تہوار کے مواقع۔ پیلا - قیمتی، شاہی، دولت، زرخیزی، خوبصورتی.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Ý nghĩa của màu Kente: Đen — trưởng thành, năng lượng tâm linh được tăng cường. Xanh lam — yên bình, hòa hợp và tình yêu. Xanh lá cây — thảm thực vật, trồng trọt, phát triển, đổi mới tâm linh. Vàng — hoàng gia, giàu có, địa vị cao, vinh quang, sự thuần khiết về mặt tâm linh. Xám — nghi lễ chữa bệnh và tẩy rửa; liên quan đến tro. Nâu đỏ — màu của đất mẹ; liên quan đến sự chữa lành. Hồng — bản chất nữ tính của cuộc sống; một khía cạnh nhẹ nhàng, dịu dàng của màu đỏ. Tím — khía cạnh nữ tính của cuộc sống; thường được phụ nữ mặc. Đỏ — tâm trạng chính trị &amp; tâm linh; đổ máu; cái chết. Bạc — thanh thản, thuần khiết, niềm vui; liên quan đến mặt trăng. Trắng — nghi lễ thanh tẩy, thánh hóa và các dịp lễ hội. Vàng — sự quý giá, hoàng gia, giàu có, khả năng sinh sản, vẻ đẹp.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914" name="Google Shape;914;g295d1cab416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95d1cab416_0_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95d1cab416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95d1cab416_0_9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Examples of how students have painted specific emotions in the past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Shembuj se si studentët kanë pikturuar emocione specifike në të kaluarën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ቀደም ሲል ተማሪዎች የተወሰኑ ስሜቶችን እንዴት እንደሳሉ ምሳሌዎች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أمثلة على كيفية قيام الطلاب برسم مشاعر معينة في الماضي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Օրինակներ, թե ինչպես են ուսանողները անցյալում նկարել որոշակի հույզեր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Exemples de com els estudiants han pintat emocions específiques en el passat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学生过去如何描绘特定情感的例子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Voorbeelden van hoe studenten in het verleden specifieke emoties hebben geschilderd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نمونه‌هایی از چگونگی نقاشی احساسات خاص توسط دانش‌آموزان در گذشته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Exemples de la façon dont les élèves ont peint des émotions spécifiques dans le passé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Beispiele dafür, wie Schüler in der Vergangenheit bestimmte Emotionen gemalt haben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ભૂતકાળમાં વિદ્યાર્થીઓએ ચોક્કસ લાગણીઓ કેવી રીતે ચિત્રિત કરી છે તેના ઉદાહરણો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छात्रों ने अतीत में विशिष्ट भावनाओं को कैसे चित्रित किया है, इसके उदाहरण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Esempi di come gli studenti hanno dipinto emozioni specifiche in passato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生徒が過去に特定の感情をどのように描いたかの例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학생들이 과거에 특정 감정을 어떻게 그렸는지에 대한 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Nimûneyên çawaniya nîşandana hestên taybetî yên xwendekaran di demên berê 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Contoh bagaimana pelajar telah melukis emosi tertentu pada masa lalu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മുൻകാലങ്ങളിൽ വിദ്യാർത്ഥികൾ പ്രത്യേക വികാരങ്ങൾ എങ്ങനെ വരച്ചിട്ടുണ്ട് എന്നതിന്റെ ഉദാഹരണങ്ങൾ.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विगतमा विद्यार्थीहरूले विशिष्ट भावनाहरूलाई कसरी चित्रण गरेका छन् भन्ने उदाहरणहरू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په تیرو وختونو کې زده کونکو د ځانګړو احساساتو د انځور کولو مثالونه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Exemplos de como os alunos pintaram emoções específicas no passado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ਵਿਦਿਆਰਥੀਆਂ ਨੇ ਪਿਛਲੇ ਸਮੇਂ ਵਿੱਚ ਖਾਸ ਭਾਵਨਾਵਾਂ ਨੂੰ ਕਿਵੇਂ ਪੇਂਟ ਕੀਤਾ ਹੈ, ਇਸ ਦੀਆਂ ਉਦਾਹਰਣਾਂ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Примеры того, как учащиеся в прошлом изображали определенные эмоции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Примери како су ученици сликали одређене емоције у прошлости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Tusaalooyinka sida ardaydu u sawireen shucuur gaar ah waagii hore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Ejemplos de cómo los estudiantes han pintado emociones específicas en el pasado.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Conto kumaha murid geus dicét émosi husus nu geus kaliwat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Mifano ya jinsi wanafunzi walivyochora hisia mahususi hapo awali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Exempel på hur elever har målat upp specifika känslor tidigare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halimbawa kung paano nagpinta ng mga partikular na emosyon ang mga mag-aaral sa nakaraan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கடந்த காலத்தில் மாணவர்கள் குறிப்பிட்ட உணர்ச்சிகளை எவ்வாறு வரைந்தார்கள் என்பதற்கான எடுத்துக்காட்டுகள்.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ตัวอย่างการที่นักเรียนวาดภาพอารมณ์เฉพาะเจาะจงในอดีต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Öğrencilerin geçmişte belirli duyguları nasıl resmettiğine dair örnekler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Приклади того, як студенти зображували певні емоції в минулому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ماضی میں طالب علموں نے مخصوص جذبات کو کیسے پینٹ کیا اس کی مثالیں۔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Ví dụ về cách học sinh đã vẽ những cảm xúc cụ thể trong quá khứ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25" name="Google Shape;925;g295d1cab416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295d1cab416_0_10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 these show anger, excitement, joy, love, calm, confusion, or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tregojnë këto zemërim, eksitim, gëzim, dashuri, qetësi, konfuzion apo depresion?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እነዚህ ቁጣን፣ ደስታን፣ ደስታን፣ ፍቅርን፣ መረጋጋትን፣ ግራ መጋባትን ወይም የመንፈስ ጭንቀትን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هل تظهر هذه الغضب، أو الإثارة، أو الفرح، أو الحب، أو الهدوء، أو الارتباك، أو الاكتئاب؟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Սրանք ցույց են տալիս զայրույթ, հուզմունք, ուրախություն, սեր, հանգստություն, շփոթմունք, թե՞ դեպրեսիա։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Mostren aquestes sensacions de ràbia, excitació, alegria, amor, calma, confusió o depressió?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这些表现的是愤怒、兴奋、喜悦、爱、平静、困惑还是沮丧？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Tonen deze signalen boosheid, opwinding, vreugde, liefde, kalmte, verwarring of depressie?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آیا این‌ها خشم، هیجان، شادی، عشق، آرامش، سردرگمی یا افسردگی را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Est-ce que ces signes montrent de la colère, de l’excitation, de la joie, de l’amour, du calme, de la confusion ou de la dépression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Zeigen diese Wut, Aufregung, Freude, Liebe, Ruhe, Verwirrung oder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શું આમાં ગુસ્સો, ઉત્તેજના, આનંદ, પ્રેમ, શાંતિ, મૂંઝવણ કે હતાશા દેખાય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क्या ये क्रोध, उत्साह, खुशी, प्रेम, शांति, भ्रम या अवसाद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Mostrano rabbia, eccitazione, gioia, amore, calma, confusione o depressione?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これらは怒り、興奮、喜び、愛、落ち着き、混乱、または憂鬱を表していますか?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이러한 행동은 분노, 흥분, 기쁨, 사랑, 평온함, 혼란 또는 우울증을 나타냅니까?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 ev hêrs, heyecan, kêfxweşî, evîn, aramî, tevlihevî, an depresyonê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Adakah ini menunjukkan kemarahan, keterujaan, kegembiraan, cinta, ketenangan, kekeliruan atau kemurungan?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ഇവ കോപം, ആവേശം, സന്തോഷം, സ്നേഹം, ശാന്തത, ആശയക്കുഴപ്പം, അല്ലെങ്കിൽ വിഷാദം എന്നിവയാണോ കാണിക്കുന്നത്?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 यसले रिस, उत्साह, आनन्द, प्रेम, शान्तता, भ्रम, वा उदासीनता देखाउँछ?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ایا دا غوسه، جوش، خوښۍ، مینه، ارامتیا، ګډوډي، یا خپګان ښیي؟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Elas demonstram raiva, excitação, alegria, amor, calma, confusão ou depressão?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 ਇਹ ਗੁੱਸਾ, ਉਤੇਜਨਾ, ਖੁਸ਼ੀ, ਪਿਆਰ, ਸ਼ਾਂਤੀ, ਉਲਝਣ, ਜਾਂ ਉਦਾਸੀ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Демонстрируют ли они гнев, волнение, радость, любовь, спокойствие, замешательство или депрессию?</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 ли показују љутњу, узбуђење, радост, љубав, смиреност, збуњеност или депресију?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Kuwaani miyay muujiyaan xanaaq, raynrayn, farxad, jacayl, degenaansho, jahawareer, ama niyad jab?</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¿Muestran ira, emoción, alegría, amor, calma, confusión o depresión?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Naha ieu nunjukkeun amarah, pikagumbiraeun, kabungahan, kanyaah, tenang, bingung, atanapi déprési?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haya yanaonyesha hasira, msisimko, furaha, upendo, utulivu, kuchanganyikiwa, au kushuka moyo?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Visar dessa ilska, upphetsning, glädje, kärlek, lugn, förvirring eller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Nagpapakita ba ang mga ito ng galit, pananabik, kagalakan, pagmamahal, kalmado, pagkalito, o depresyon?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இவை கோபம், உற்சாகம், மகிழ்ச்சி, அன்பு, அமைதி, குழப்பம் அல்லது மனச்சோர்வைக் காட்டுகின்றனவா?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สิ่งเหล่านี้แสดงถึงความโกรธ ความตื่นเต้น ความสุข ความรัก ความสงบ ความสับสน หรือภาวะซึมเศร้าหรือไม่?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Bunlar öfkeyi, heyecanı, sevinci, sevgiyi, sakinliği, kafa karışıklığını veya depresyonu mu gösteriyor?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Чи виражають вони гнів, хвилювання, радість, любов, спокій, розгубленість чи депресію?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کیا یہ غصہ، جوش، خوشی، محبت، پرسکون، الجھن، یا افسردگی کو ظاہر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biểu hiện này thể hiện sự tức giận, phấn khích, vui mừng, yêu thương, bình tĩnh, bối rối hay chán nản?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31" name="Google Shape;931;g295d1cab416_0_1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295d1cab416_0_1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 these show excitement, joy, love, calm, confusion, or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tregojnë këto ngazëllim, gëzim, dashuri, qetësi, konfuzion apo depresion?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እነዚህ ደስታን፣ ደስታን፣ ፍቅርን፣ መረጋጋትን፣ ግራ መጋባትን ወይም የመንፈስ ጭንቀትን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هل تظهر هذه الإثارة، أو الفرح، أو الحب، أو الهدوء، أو الارتباك، أو الاكتئاب؟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Սրանք ցու՞յց են տալիս ոգևորություն, ուրախություն, սեր, հանգստություն, շփոթվածություն, թե՞ դեպրեսիա։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Mostren aquestes sensacions emoció, alegria, amor, calma, confusió o depressió?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这些表现的是兴奋、喜悦、爱、平静、困惑还是沮丧？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Tonen deze emoties opwinding, vreugde, liefde, kalmte, verwarring of depressie?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آیا این‌ها هیجان، شادی، عشق، آرامش، سردرگمی یا افسردگی را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Est-ce que ces signes montrent de l’excitation, de la joie, de l’amour, du calme, de la confusion ou de la dépression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Zeigen diese Aufregung, Freude, Liebe, Ruhe, Verwirrung oder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શું આમાં ઉત્તેજના, આનંદ, પ્રેમ, શાંતિ, મૂંઝવણ કે હતાશા દેખાય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क्या ये उत्साह, खुशी, प्रेम, शांति, भ्रम या अवसाद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Mostrano eccitazione, gioia, amore, calma, confusione o depressione?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これらは興奮、喜び、愛、落ち着き、混乱、または憂鬱を表していますか?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이러한 감정은 흥분, 기쁨, 사랑, 평온함, 혼란, 우울함을 나타내는가?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 ev heyecan, şahî, evîn, aramî, tevlihevî, an depresyonê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Adakah ini menunjukkan keseronokan, kegembiraan, cinta, ketenangan, kekeliruan atau kemurungan?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ഇവ ആവേശം, സന്തോഷം, സ്നേഹം, ശാന്തത, ആശയക്കുഴപ്പം, അല്ലെങ്കിൽ വിഷാദം എന്നിവയാണോ കാണിക്കുന്നത്?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 यसले उत्साह, आनन्द, प्रेम, शान्तता, भ्रम, वा उदासीनता देखाउँछ?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ایا دا جوش، خوښۍ، مینه، ارامتیا، ګډوډي، یا خپګان ښیي؟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Elas demonstram excitação, alegria, amor, calma, confusão ou depressão?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 ਇਹ ਉਤਸ਼ਾਹ, ਖੁਸ਼ੀ, ਪਿਆਰ, ਸ਼ਾਂਤੀ, ਉਲਝਣ, ਜਾਂ ਉਦਾਸੀ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Демонстрируют ли они волнение, радость, любовь, спокойствие, замешательство или депрессию?</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 ли ово показује узбуђење, радост, љубав, смиреност, збуњеност или депресију?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Kuwaani ma muujiyaan farxad, farxad, jacayl, degenaansho, jahawareer, ama niyad jab?</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¿Muestran emoción, alegría, amor, calma, confusión o depresión?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Naha ieu nunjukkeun pikagumbiraeun, kabagjaan, cinta, tenang, kabingungan, atanapi déprési?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hizi zinaonyesha msisimko, furaha, upendo, utulivu, kuchanganyikiwa, au mfadhaiko?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Visar dessa spänning, glädje, kärlek, lugn, förvirring eller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mga ito ba ay nagpapakita ng pananabik, kagalakan, pagmamahal, kalmado, pagkalito, o depresyon?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இவை உற்சாகம், மகிழ்ச்சி, அன்பு, அமைதி, குழப்பம் அல்லது மனச்சோர்வைக் காட்டுகின்றனவா?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สิ่งเหล่านี้แสดงถึงความตื่นเต้น ความสุข ความรัก ความสงบ ความสับสน หรือภาวะซึมเศร้าหรือไม่?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Bunlar heyecan, sevinç, sevgi, sakinlik, kafa karışıklığı veya depresyonu mu gösteriyor?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Чи виражають вони хвилювання, радість, любов, спокій, розгубленість чи депресію?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کیا یہ جوش، خوشی، محبت، پرسکون، الجھن، یا افسردگی کو ظاہر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biểu hiện này thể hiện sự phấn khích, niềm vui, tình yêu, sự bình tĩnh, bối rối hay chán nản?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38" name="Google Shape;938;g295d1cab416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295d1cab416_0_1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 these show excitement, joy, love, confusion, or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tregojnë këto ngazëllim, gëzim, dashuri, konfuzion apo depresion?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እነዚህ ደስታን፣ ደስታን፣ ፍቅርን፣ ግራ መጋባትን ወይም የመንፈስ ጭንቀትን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هل تظهر هذه الإثارة، أو الفرح، أو الحب، أو الارتباك، أو الاكتئاب؟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Սրանք ցո՞ւյց են տալիս ոգևորություն, ուրախություն, սեր, շփոթվածություն, թե՞ դեպրեսիա։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Mostren aquestes sensacions emoció, alegria, amor, confusió o depressió?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这些表现的是兴奋、喜悦、爱、困惑还是沮丧？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Tonen deze emoties opwinding, vreugde, liefde, verwarring of depressie?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آیا این‌ها هیجان، شادی، عشق، سردرگمی یا افسردگی را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Est-ce que ces signes montrent de l’excitation, de la joie, de l’amour, de la confusion ou de la dépression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Zeigen diese Aufregung, Freude, Liebe, Verwirrung oder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શું આ ઉત્તેજના, આનંદ, પ્રેમ, મૂંઝવણ કે હતાશા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क्या ये उत्साह, खुशी, प्रेम, भ्रम या अवसाद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Mostrano eccitazione, gioia, amore, confusione o depressione?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これらは興奮、喜び、愛、混乱、あるいは憂鬱を表していますか?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이것들은 흥분, 기쁨, 사랑, 혼란 또는 우울증을 보여줍니까?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 ev heyecan, kêfxweşî, evîn, tevlihevî, an depresyonê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Adakah ini menunjukkan keseronokan, kegembiraan, cinta, kekeliruan atau kemurungan?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ഇവ ആവേശം, സന്തോഷം, സ്നേഹം, ആശയക്കുഴപ്പം, അല്ലെങ്കിൽ വിഷാദം എന്നിവയാണോ കാണിക്കുന്നത്?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 यसले उत्साह, आनन्द, प्रेम, भ्रम, वा डिप्रेसन देखाउँछ?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ایا دا احساسات جوش، خوښۍ، مینه، ګډوډي، یا خپګان ښیي؟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Elas demonstram excitação, alegria, amor, confusão ou depressão?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 ਇਹ ਉਤਸ਼ਾਹ, ਖੁਸ਼ੀ, ਪਿਆਰ, ਉਲਝਣ, ਜਾਂ ਉਦਾਸੀ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Демонстрируют ли они волнение, радость, любовь, замешательство или депрессию?</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 ли ово показује узбуђење, радост, љубав, збуњеност или депресију?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Kuwaani ma muujiyaan farxad, farxad, jacayl, jahawareer, ama niyad jab?</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¿Muestran emoción, alegría, amor, confusión o depresión?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Naha ieu nunjukkeun pikagumbiraeun, kabungahan, cinta, kabingungan, atanapi déprési?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hizi zinaonyesha msisimko, furaha, upendo, kuchanganyikiwa, au mfadhaiko?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Visar dessa spänning, glädje, kärlek, förvirring eller depression?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Nagpapakita ba ang mga ito ng pananabik, kagalakan, pagmamahal, pagkalito, o depresyon?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இவை உற்சாகம், மகிழ்ச்சி, அன்பு, குழப்பம் அல்லது மனச்சோர்வைக் காட்டுகின்றனவா?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สิ่งเหล่านี้แสดงถึงความตื่นเต้น ความสุข ความรัก ความสับสน หรือภาวะซึมเศร้าหรือไม่?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Bunlar heyecan, sevinç, sevgi, kafa karışıklığı veya depresyonu mu gösteriyor?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Чи виражають вони хвилювання, радість, любов, розгубленість чи депресію?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کیا یہ جوش، خوشی، محبت، الجھن، یا افسردگی کو ظاہر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biểu hiện này thể hiện sự phấn khích, niềm vui, tình yêu, bối rối hay chán nản?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45" name="Google Shape;945;g295d1cab416_0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295d1cab416_0_1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 these show excitement, joy, love, or confusion?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tregojnë këto ngazëllim, gëzim, dashuri apo konfuzion?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እነዚህ ደስታን፣ ደስታን፣ ፍቅርን ወይም ግራ መጋባትን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هل تظهر هذه الإثارة، أو الفرح، أو الحب، أو الارتباك؟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Սրանք ցո՞ւյց են տալիս ոգևորություն, ուրախություն, սեր, թե՞ շփոթմունք։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Mostren aquestes coses emoció, alegria, amor o confusió?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这些表现的是兴奋、喜悦、爱还是困惑？</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Tonen deze emoties opwinding, vreugde, liefde of verwarring?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آیا این‌ها هیجان، شادی، عشق یا سردرگمی را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Est-ce que ces signes montrent de l’excitation, de la joie, de l’amour ou de la confusion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Zeigen diese Aufregung, Freude, Liebe oder Verwirrung?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શું આ ઉત્તેજના, આનંદ, પ્રેમ કે મૂંઝવણ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क्या ये उत्साह, खुशी, प्रेम या भ्रम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Mostrano eccitazione, gioia, amore o confusione?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これらは興奮、喜び、愛、それとも混乱を表していますか?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이것들은 흥분, 기쁨, 사랑 또는 혼란을 나타내는가?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 ev heyecan, şahî, evîn, an tevliheviyê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Adakah ini menunjukkan keseronokan, kegembiraan, cinta, atau kekeliruan?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ഇവ ആവേശമോ സന്തോഷമോ സ്നേഹമോ ആശയക്കുഴപ്പമോ ആണോ കാണിക്കുന്നത്?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 यिनीहरूले उत्साह, आनन्द, प्रेम, वा भ्रम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ایا دا لیوالتیا، خوښۍ، مینه، یا ګډوډي ښیي؟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Elas demonstram excitação, alegria, amor ou confusão?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 ਇਹ ਉਤਸ਼ਾਹ, ਖੁਸ਼ੀ, ਪਿਆਰ, ਜਾਂ ਉਲਝਣ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Демонстрируют ли они волнение, радость, любовь или замешательство?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 ли ово показује узбуђење, радост, љубав или збуњеност?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Kuwaani ma muujiyaan farxad, raynrayn, jacayl, ama jahawareer?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¿Muestran emoción, alegría, amor o confusión?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Naha ieu nunjukkeun pikagumbiraeun, kabagjaan, cinta, atanapi kabingungan?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hizi zinaonyesha msisimko, furaha, upendo, au kuchanganyikiwa?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Visar dessa spänning, glädje, kärlek eller förvirring?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Nagpapakita ba ang mga ito ng pananabik, kagalakan, pagmamahal, o pagkalito?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இவை உற்சாகத்தையோ, மகிழ்ச்சியையோ, அன்பையோ அல்லது குழப்பத்தையோ காட்டுகின்றனவா?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สิ่งเหล่านี้แสดงถึงความตื่นเต้น ความสุข ความรัก หรือความสับสนหรือไม่?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Bunlar heyecan, sevinç, sevgi veya kafa karışıklığını mı gösteriyor?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Чи виражають вони захоплення, радість, любов чи розгубленість?</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کیا یہ جوش، خوشی، محبت، یا الجھن ظاہر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biểu hiện này thể hiện sự phấn khích, niềm vui, tình yêu hay sự bối rối?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52" name="Google Shape;952;g295d1cab416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295d1cab416_0_1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 these show joy, love, or confusion?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tregojnë këto gëzim, dashuri apo konfuzion?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እነዚህ ደስታን፣ ፍቅርን ወይም ግራ መጋባትን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هل تظهر هذه الفرحة، أو الحب، أو الارتباك؟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Սրանք ուրախություն, սեր, թե՞ շփոթմունք են ցույց տալիս։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Mostren aquestes alegria, amor o confusió?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这些表现的是喜悦、爱还是困惑？</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Tonen deze beelden vreugde, liefde of verwarring?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آیا این‌ها شادی، عشق یا سردرگمی را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Est-ce que ces images montrent de la joie, de l’amour ou de la confusion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Zeigen diese Freude, Liebe oder Verwirrung?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શું આ આનંદ, પ્રેમ કે મૂંઝવણ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क्या ये खुशी, प्रेम या भ्रम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Mostrano gioia, amore o confusione?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これらは喜び、愛、それとも混乱を表していますか?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이것들은 기쁨, 사랑, 혹은 혼란을 나타내는가?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 ev şahî, evîn, an tevliheviyê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Adakah ini menunjukkan kegembiraan, cinta, atau kekeliruan?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ഇവ സന്തോഷമാണോ, സ്നേഹമാണോ, അതോ ആശയക്കുഴപ്പമാണോ കാണിക്കുന്നത്?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 यसले आनन्द, प्रेम, वा भ्रम देखाउँछ?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ایا دا خوښۍ، مینه، یا ګډوډي ښیي؟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Elas demonstram alegria, amor ou confusão?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 ਇਹ ਖੁਸ਼ੀ, ਪਿਆਰ, ਜਾਂ ਉਲਝਣ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Демонстрируют ли они радость, любовь или замешательство?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 ли ово показује радост, љубав или збуњеност?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Kuwaani ma muujiyaan farxad, jacayl, ama jahawareer?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¿Muestran alegría, amor o confusión?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Naha ieu nunjukkeun kabagjaan, kaasih, atanapi kabingungan?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hizi zinaonyesha furaha, upendo, au kuchanganyikiwa?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Visar dessa glädje, kärlek eller förvirring?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mga ito ba ay nagpapakita ng kagalakan, pagmamahal, o pagkalito?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இவை மகிழ்ச்சியைக் காட்டுகின்றனவா, அன்பைக் காட்டுகின்றனவா அல்லது குழப்பத்தைக் காட்டுகின்றனவா?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สิ่งเหล่านี้แสดงถึงความสุข ความรัก หรือความสับสน?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Bunlar sevinç, sevgi veya karışıklığı mı gösteriyor?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Чи виражають вони радість, любов чи розгубленість?</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کیا یہ خوشی، محبت، یا الجھن ظاہر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điều này thể hiện niềm vui, tình yêu hay sự bối rối?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59" name="Google Shape;959;g295d1cab416_0_1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295d1cab416_0_13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 these show love or confusion?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tregojnë këto dashuri apo konfuzion?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እነዚህ ፍቅር ወይም ግራ መጋባት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هل هذه تدل على الحب أم الارتباك؟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Սրանք սեր են ցույց տալիս, թե՞ շփոթմունք։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Mostren això amor o confusió?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这些表现的是爱还是困惑？</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Tonen deze woorden liefde of verwarring?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آیا اینها عشق را نشان می‌دهند یا سردرگمی را؟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Est-ce que ces signes montrent de l’amour ou de la confusion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Zeigen diese Liebe oder Verwirrung?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શું આ પ્રેમ દર્શાવે છે કે મૂંઝવણ?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क्या ये प्रेम या भ्रम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Mostrano amore o confusione?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これらは愛を示しているのでしょうか、それとも混乱を示しているのでしょうか?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이것들은 사랑을 나타내는가, 아니면 혼란을 나타내는가?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 nîşana evînê an tevliheviyê 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Adakah ini menunjukkan cinta atau kekeliruan?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ഇവ സ്നേഹമാണോ അതോ ആശയക്കുഴപ്പമാണോ കാണിക്കുന്നത്?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 यी कुराहरूले प्रेम देखाउँछन् वा भ्रम?</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ایا دا مینه ښیي یا ګډوډي؟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Elas demonstram amor ou confusão?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 ਇਹ ਪਿਆਰ ਦਿਖਾਉਂਦੇ ਹਨ ਜਾਂ ਉਲਝਣ?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Демонстрируют ли они любовь или замешательство?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 ли ово показује љубав или збуњеност?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Kuwani ma waxay muujinayaan jacayl ama jahawareer?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¿Esto muestra amor o confusión?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Naha ieu nunjukkeun cinta atanapi kabingungan?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hizi zinaonyesha upendo au kuchanganyikiwa?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Visar dessa kärlek eller förvirring?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Nagpapakita ba ang mga ito ng pagmamahal o pagkalito?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இவை அன்பைக் காட்டுகின்றனவா அல்லது குழப்பத்தைக் காட்டுகின்றனவா?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สิ่งเหล่านี้แสดงถึงความรักหรือความสับสน?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Bunlar sevgiyi mi, yoksa şaşkınlığı mı gösteriyor?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Це показує любов чи розгубленість?</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کیا یہ محبت یا الجھن ظاہر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điều này thể hiện tình yêu hay sự bối rối?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66" name="Google Shape;966;g295d1cab416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295d1cab416_0_1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Dashuri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ፍቅር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حب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Amor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Liefde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عشق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Amour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Liebe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પ્રેમ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प्यार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Amore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사랑</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Evîn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माया</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مینه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Amor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ਪਿਆਰ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Любовь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Љубав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Jacayl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Amar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Asih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Upendo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Kärlek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Pag-ibig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அன்பு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Aşk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Кохання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محبت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Yêu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973" name="Google Shape;973;g295d1cab416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295d1cab416_0_1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295d1cab416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295d1cab416_0_1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295d1cab416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Tips for effective colour and emotion: Fill up the entire rectangle with the correct emotion. Use several slightly different kinds of shapes and colours for each one. Avoid words, symbols, or pictures completely.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Fill up the entire rectangle with the correct emotion. Use several slightly different kinds of shapes and colours for each one. Avoid words, symbols, or pictures completely.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Këshilla për ngjyra dhe emocione efektive: Mbushni të gjithë drejtkëndëshin me emocionin e duhur. Përdorni disa lloje formash dhe ngjyrash paksa të ndryshme për secilën prej tyre. Shmangni plotësisht fjalët, simbolet ose fotografitë.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ውጤታማ ቀለም እና ስሜት ጠቃሚ ምክሮች: ሙሉውን ሬክታንግል በትክክለኛው ስሜት ይሙሉ. ለእያንዳንዳቸው ትንሽ የተለያዩ አይነት ቅርጾችን እና ቀለሞችን ይጠቀሙ። ቃላትን፣ ምልክቶችን ወይም ምስሎችን ሙሉ በሙሉ አስወግድ።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نصائح لألوان وتعبيرات فعّالة: املأ المستطيل بأكمله بالتعبير الصحيح. استخدم أشكالًا وألوانًا مختلفة قليلًا لكل شكل. تجنّب الكلمات أو الرموز أو الصور تمامًا.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Հուշումներ արդյունավետ գույնի և հույզերի համար. Լրացրեք ամբողջ ուղղանկյունը ճիշտ հույզով: Յուրաքանչյուրի համար օգտագործեք մի քանի փոքր-ինչ տարբեր տեսակի ձևեր և գույներ: Ամբողջովին խուսափեք բառերից, խորհրդանիշներից կամ նկարներից: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Consells per a un color i una emoció eficaços: ompliu tot el rectangle amb l'emoció correcta. Feu servir diversos tipus de formes i colors lleugerament diferents per a cadascuna. Eviteu completament paraules, símbols o imatges.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有效色彩和情感表达的技巧：用正确的情感填满整个矩形。每种情感使用几种略有不同的形状和颜色。完全避免使用文字、符号或图片。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Tips voor effectieve kleur en emotie: Vul de hele rechthoek met de juiste emotie. Gebruik voor elke emotie verschillende, licht verschillende vormen en kleuren. Vermijd woorden, symbolen of afbeeldingen volledig.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نکاتی برای رنگ و احساس مؤثر: کل مستطیل را با احساس صحیح پر کنید. برای هر کدام از چندین نوع شکل و رنگ کمی متفاوت استفاده کنید. از کلمات، نمادها یا تصاویر کاملاً خودداری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Conseils pour une interprétation efficace des couleurs et des émotions : Remplissez tout le rectangle avec l'émotion correspondante. Utilisez des formes et des couleurs légèrement différentes pour chaque émotion. Évitez complètement les mots, les symboles et les images.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Tipps für wirkungsvolle Farben und Emotionen: Füllen Sie das gesamte Rechteck mit der passenden Emotion. Verwenden Sie für jede Emotion leicht unterschiedliche Formen und Farben. Vermeiden Sie Wörter, Symbole oder Bilder vollständig.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અસરકારક રંગ અને લાગણી માટે ટિપ્સ: આખા લંબચોરસને યોગ્ય લાગણીથી ભરો. દરેક માટે થોડા અલગ પ્રકારના આકારો અને રંગોનો ઉપયોગ કરો. શબ્દો, પ્રતીકો અથવા ચિત્રોને સંપૂર્ણપણે ટાળો.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प्रभावी रंग और भाव के लिए सुझाव: पूरे आयत को सही भाव से भरें। हर आयत के लिए थोड़े अलग आकार और रंगों का प्रयोग करें। शब्दों, प्रतीकों या चित्रों का प्रयोग बिल्कुल न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Suggerimenti per colori ed emozioni efficaci: riempi l'intero rettangolo con l'emozione corretta. Usa forme e colori leggermente diversi per ogni emozione. Evita completamente parole, simboli o immagini.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効果的な色と感情を表現するためのヒント：長方形全体を適切な感情で埋め尽くしましょう。それぞれの感情に、少しずつ異なる複数の形と色を使いましょう。言葉、記号、絵などは完全に避けましょう。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효과적인 색상과 감정을 위한 팁: 사각형 전체를 적절한 감정으로 채우세요. 각 사각형마다 약간씩 다른 여러 가지 모양과 색상을 사용하세요. 단어, 기호 또는 그림은 완전히 피하세요.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Serişteyên ji bo reng û hestên bi bandor: Tevahiya çargoşeyê bi hesta rast tije bikin. Ji bo her yekê çend celebên şikl û rengên hinekî cuda bikar bînin. Bi tevahî ji peyv, sembol an wêneyan dûr bisekinin.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Petua untuk warna dan emosi yang berkesan: Isi seluruh segi empat tepat dengan emosi yang betul. Gunakan beberapa jenis bentuk dan warna yang berbeza sedikit untuk setiap satu. Elakkan perkataan, simbol atau gambar sepenuhnya.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ഫലപ്രദമായ നിറങ്ങൾക്കും വികാരങ്ങൾക്കും വേണ്ടിയുള്ള നുറുങ്ങുകൾ: മുഴുവൻ ദീർഘചതുരവും ശരിയായ വികാരം കൊണ്ട് പൂരിപ്പിക്കുക. ഓരോന്നിനും അല്പം വ്യത്യസ്തമായ നിരവധി ആകൃതികളും നിറങ്ങളും ഉപയോഗിക്കുക. വാക്കുകൾ, ചിഹ്നങ്ങൾ അല്ലെങ്കിൽ ചിത്രങ്ങൾ പൂർണ്ണമായും ഒഴിവാക്കുക.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प्रभावकारी रङ र भावनाको लागि सुझावहरू: सम्पूर्ण आयतलाई सही भावनाले भर्नुहोस्। प्रत्येकको लागि धेरै फरक प्रकारका आकार र रंगहरू प्रयोग गर्नुहोस्। शब्दहरू, प्रतीकहरू, वा चित्रहरू पूर्ण रूपमा बेवास्ता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اغیزمن رنګ او احساساتو لپاره لارښوونې: ټول مستطیل د سم احساساتو سره ډک کړئ. د هر یو لپاره څو لږ مختلف ډولونه او شکلونه وکاروئ. په بشپړ ډول د کلمو، سمبولونو یا انځورونو څخه ډډه وکړئ.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Dicas para cores e emoções eficazes: Preencha todo o retângulo com a emoção correta. Use vários tipos de formas e cores ligeiramente diferentes para cada um. Evite completamente palavras, símbolos ou imagens.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ਪ੍ਰਭਾਵਸ਼ਾਲੀ ਰੰਗ ਅਤੇ ਭਾਵਨਾ ਲਈ ਸੁਝਾਅ: ਪੂਰੇ ਆਇਤਕਾਰ ਨੂੰ ਸਹੀ ਭਾਵਨਾ ਨਾਲ ਭਰੋ। ਹਰੇਕ ਲਈ ਕਈ ਥੋੜ੍ਹੇ ਵੱਖਰੇ ਪ੍ਰਕਾਰ ਦੇ ਆਕਾਰ ਅਤੇ ਰੰਗਾਂ ਦੀ ਵਰਤੋਂ ਕਰੋ। ਸ਼ਬਦਾਂ, ਚਿੰਨ੍ਹਾਂ ਜਾਂ ਤਸਵੀਰਾਂ ਤੋਂ ਪੂਰੀ ਤਰ੍ਹਾਂ ਬਚੋ।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Советы по эффективному использованию цвета и эмоций: Заполните весь прямоугольник правильной эмоцией. Используйте несколько слегка отличающихся форм и цветов для каждой эмоции. Полностью избегайте слов, символов и изображений.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Савети за ефектну комбинацију боја и емоција: Попуните цео правоугаоник одговарајућом емоцијом. Користите неколико мало различитих врста облика и боја за сваку од њих. Потпуно избегавајте речи, симболе или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Talooyinka midabka iyo dareenka waxtarka leh: Ku buuxi leydiga oo dhan dareenka saxda ah. Mid kasta u isticmaal dhowr nooc oo kala duwan oo qaabab iyo midabyo ah. Ka fogow erayada, calaamadaha, ama sawirada gabi ahaanba.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Consejos para un color y una emoción efectivos: Rellena todo el rectángulo con la emoción correcta. Usa formas y colores ligeramente diferentes para cada una. Evita por completo palabras, símbolos o imágenes.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Tip pikeun warna sareng émosi anu épéktip: Eusian sadayana sagi opat kalayan émosi anu leres. Anggo sababaraha jinis bentuk sareng warna anu rada béda pikeun masing-masing. Hindarkeun kecap, simbol, atanapi gambar lengkep.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Vidokezo vya ufanisi wa rangi na hisia: Jaza mstatili mzima na hisia sahihi. Tumia aina kadhaa tofauti za maumbo na rangi kwa kila moja. Epuka maneno, alama au picha kabisa.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Tips för effektiv färg och känsla: Fyll hela rektangeln med rätt känsla. Använd flera lite olika typer av former och färger för varje. Undvik ord, symboler eller bilder helt.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tip para sa mabisang kulay at emosyon: Punan ang buong parihaba ng tamang emosyon. Gumamit ng ilang bahagyang magkakaibang uri ng mga hugis at kulay para sa bawat isa. Iwasan nang lubusan ang mga salita, simbolo, o larawan.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பயனுள்ள வண்ணம் மற்றும் உணர்ச்சிக்கான உதவிக்குறிப்புகள்: முழு செவ்வகத்தையும் சரியான உணர்ச்சியால் நிரப்பவும். ஒவ்வொன்றிற்கும் சற்று மாறுபட்ட வடிவங்கள் மற்றும் வண்ணங்களைப் பயன்படுத்தவும். வார்த்தைகள், சின்னங்கள் அல்லது படங்களை முற்றிலுமாகத் தவிர்க்கவும்.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เคล็ดลับสำหรับการใช้สีและอารมณ์อย่างมีประสิทธิภาพ: เติมอารมณ์ที่ถูกต้องลงในสี่เหลี่ยมทั้งหมด ใช้รูปทรงและสีที่แตกต่างกันเล็กน้อยสำหรับแต่ละอารมณ์ หลีกเลี่ยงการใช้คำ สัญลักษณ์ หรือรูปภาพโดยสิ้นเชิง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Etkili renk ve duygu için ipuçları: Dikdörtgenin tamamını doğru duyguyla doldurun. Her biri için biraz farklı şekil ve renkler kullanın. Kelimelerden, sembollerden veya resimlerden tamamen kaçının.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Поради щодо ефективного використання кольору та емоцій: заповніть весь прямокутник правильною емоцією. Використовуйте кілька дещо різних форм та кольорів для кожної емоції. Повністю уникайте слів, символів чи зображень.</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مؤثر رنگ اور جذبات کے لیے تجاویز: پورے مستطیل کو صحیح جذبات سے بھریں۔ ہر ایک کے لیے کچھ قدرے مختلف قسم کی شکلیں اور رنگ استعمال کریں۔ الفاظ، علامتوں یا تصویروں سے مکمل پرہیز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Mẹo để tô màu và thể hiện cảm xúc hiệu quả: Lấp đầy toàn bộ hình chữ nhật bằng cảm xúc phù hợp. Sử dụng nhiều hình dạng và màu sắc hơi khác nhau cho mỗi hình. Tránh hoàn toàn sử dụng chữ viết, ký hiệu hoặc hình ảnh.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30ef674b726_0_2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30ef674b726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Which skill builders are most important?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Cilët ndërtues aftësish janë më të rëndësishëm?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የትኞቹ የክህሎት ገንቢዎች በጣም አስፈላጊ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هي مهارات البناء الأكثر أهمية؟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 հմտությունների կառուցողներն են ամենակարևորը։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Quins són els més importants per desenvolupar habilitats?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哪些技能培养最重要？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vaardigheidsbouwers zijn het belangrijkst?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کدام مهارت‌های سازنده از همه مهم‌تر هستند؟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Quelles compétences sont les plus importantes à développer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 Fähigkeiten sind am wichtigsten?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કયા કૌશલ્ય નિર્માતાઓ સૌથી મહત્વપૂર્ણ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से कौशल निर्माता सबसे महत्वपूर्ण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Quali sono gli skill builder più importanti?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最も重要なスキルビルダーは何ですか?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어떤 기술 강화 요소가 가장 중요한가요?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Kîjan avakerên jêhatîbûnê herî girîng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Pembina kemahiran manakah yang paling penting?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ഏത് നൈപുണ്യ നിർമ്മാതാക്കളാണ് ഏറ്റവും പ്രധാനം?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कुन सीप निर्माणकर्ताहरू सबैभन्दा महत्त्वपूर्ण 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کوم مهارت جوړونکي خورا مهم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Quais construtores de habilidades são mais importantes?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ਕਿਹੜੇ ਹੁਨਰ ਨਿਰਮਾਤਾ ਸਭ ਤੋਂ ਮਹੱਤਵਪੂਰਨ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Какие навыки наиболее важны?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Који су градитељи вештина најважнији?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Waa kuwee xirfad-dhisayaasha ugu muhiimsan?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habilidades constructoras son las más importantes?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Pangwangun kaahlian mana anu paling penting?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wajenzi gani wa ujuzi ni muhimu zaidi?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Vilka färdighetsbyggare är viktigast?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Aling mga tagabuo ng kasanayan ang pinakamahalaga?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எந்த திறன் உருவாக்குநர்கள் மிக முக்கியமானவர்கள்?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ทักษะการสร้างสิ่งใดสำคัญที่สุด?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Hangi beceri geliştiriciler en önemlidir?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Які навички розвитку є найважливішими?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کون سے ہنر بنانے والے سب سے اہم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Kỹ năng xây dựng nào là quan trọng nhất?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95d1cab416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95d1cab41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fcf0bfee87_0_57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fcf0bfee87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Practicing matching greys and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Praktikimi i kombinimit të grive dhe ngjyrave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የተጣጣሙ ግራጫዎችን እና ቀለሞችን በመለማመድ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التدرب على مطابقة اللون الرمادي والألوان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Մոխրագույնի և գույների համապատասխանեցման պրակտիկա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Practicant la combinació de grisos i colors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练习搭配灰色和颜色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Oefenen met het matchen van grijstinten en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تمرین تطبیق رنگ‌های خاکستری و رنگی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Pratiquer l'association des gris et des couleurs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Üben Sie das Anpassen von Grautönen und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ગ્રે અને રંગોને મેચ કરવાનો અભ્યાસ કરવો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ग्रे और रंगों के मिलान का अभ्यास करना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Esercitarsi ad abbinare grigi e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グレーと色の組み合わせを練習する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회색과 색상 매칭 연습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Temrînkirina hevberkirina gewr û rengan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Berlatih memadankan kelabu dan warna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ചാരനിറങ്ങളും നിറങ്ങളും പൊരുത്തപ്പെടുത്തുന്നത് പരിശീലിക്കുന്നു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खैरो रङ मिलाउने अभ्यास गर्दै</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خړ او رنګونو د سمون تمرین کول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Praticando a combinação de tons de cinza e cores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ਸਲੇਟੀ ਅਤੇ ਰੰਗਾਂ ਨੂੰ ਮੇਲਣ ਦਾ ਅਭਿਆਸ ਕਰਨਾ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Практика сопоставления серых и других цветов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Вежбање усклађивања сивих и других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 celcelinta isbarbardhigga cawl iyo midabyo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Practicando la combinación de grises y colores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Practicing cocog grays jeung kelir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Kufanya mazoezi ya kulinganisha kijivu na rangi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Öva på att matcha gråtoner och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Nagsasanay sa pagtutugma ng mga kulay abo at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சாம்பல் மற்றும் வண்ணங்களைப் பொருத்துவதைப் பயிற்சி செய்தல்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ฝึกจับคู่สีเทาและสีต่างๆ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Gri ve renkleri eşleştirme alıştırması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Практика поєднання сірих та інших кольорів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مماثل گرے اور رنگوں کی مشق کرنا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Thực hành kết hợp màu xám và màu sắc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fcf0bfee87_0_4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fcf0bfee87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Student examples of colour matching. Take your time - be precise! Try out your colours first! Most REAL colours have grey in them!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Student examples of colour matching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Shembuj për përputhjen e ngjyrave nga studentët. Merrni kohën tuaj - jini të saktë! Provoni ngjyrat tuaja më parë! Shumica e ngjyrave të VËRTETA kanë gri në 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የተማሪ የቀለም ተዛማጅ ምሳሌዎች። ጊዜዎን ይውሰዱ - ትክክለኛ ይሁኑ! በመጀመሪያ ቀለሞችዎን ይሞክሩ! አብዛኛዎቹ እውነተኛ ቀለሞች በውስጣቸው ግራጫ አላቸው!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أمثلة طلابية على مطابقة الألوان. خذ وقتك وكن دقيقًا! جرّب ألوانك أولًا! معظم الألوان الحقيقية تحتوي على اللون الرمادي!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Գույների համապատասխանեցման ուսանողական օրինակներ։ Ժամանակ հատկացրեք՝ ճշգրիտ եղեք։ Նախ փորձեք ձեր գույները։ ԻՐԱԿԱՆ գույների մեծ մասը պարունակում է մոխրագույն։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Exemples d'estudiants sobre com combinar colors. Pren-te el teu temps, sigues precís! Prova els teus colors primer! La majoria dels colors REALS tenen gris!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学生配色示例。慢慢来——一定要精准！先试一下你的颜色！大多数真实颜色里都含有灰色！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Voorbeelden van kleurencombinaties door studenten. Neem de tijd - wees nauwkeurig! Probeer eerst je kleuren uit! De meeste ECHTE kleuren bevatten grijs!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مثال‌های دانش‌آموزان از تطبیق رنگ. وقت بگذارید - دقیق باشید! ابتدا رنگ‌هایتان را امتحان کنید! بیشتر رنگ‌های واقعی خاکستری دارند!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Exemples d'association de couleurs pour les élèves. Prenez votre temps et soyez précis ! Essayez d'abord vos couleurs ! La plupart des vraies couleurs contiennent du gris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Beispiele für Farbabstimmungen von Schülern. Nehmen Sie sich Zeit – seien Sie präzise! Probieren Sie Ihre Farben zuerst aus! Die meisten ECHTEN Farben enthalten Grau!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રંગ મેચિંગના વિદ્યાર્થીઓના ઉદાહરણો. તમારો સમય લો - ચોક્કસ બનો! પહેલા તમારા રંગો અજમાવી જુઓ! મોટાભાગના વાસ્તવિક રંગોમાં રાખોડી રંગ હોય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रंग मिलान के छात्र उदाहरण। अपना समय लें - सटीक रहें! पहले अपने रंग आज़माएँ! ज़्यादातर असली रंगों में स्लेटी रंग होता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Esempi di abbinamento di colori per studenti. Prenditi il ​​tuo tempo e sii preciso! Prova prima i colori! La maggior parte dei colori VERI contiene il grigio!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生徒による色合わせの例。時間をかけて、正確に！まずは自分の色を試してみましょう！ほとんどの色にはグレーが含まれています！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학생들의 색상 매칭 예시입니다. 시간을 들여 정확하게 맞춰 보세요! 먼저 원하는 색상을 시도해 보세요! 대부분의 실제 색상에는 회색이 포함되어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Nimûneyên xwendekaran ên li ser hevberkirina rengan. Demê xwe bigirin - rast bin! Pêşî rengên xwe biceribînin! Piraniya rengên RASTÎ gewr dihewînin!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Contoh pelajar padanan warna. Ambil masa anda - tepat! Cuba warna anda dahulu! Kebanyakan warna SEBENAR mempunyai warna kelabu!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നിറ പൊരുത്തപ്പെടുത്തലിന്റെ വിദ്യാർത്ഥി ഉദാഹരണങ്ങൾ. നിങ്ങളുടെ സമയമെടുക്കുക - കൃത്യമായി പറയുക! ആദ്യം നിങ്ങളുടെ നിറങ്ങൾ പരീക്ഷിച്ചു നോക്കൂ! മിക്ക യഥാർത്ഥ നിറങ്ങളിലും ചാരനിറമുണ്ട്!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रङ मिलाउने विद्यार्थी उदाहरणहरू। आफ्नो समय लिनुहोस् - सटीक हुनुहोस्! पहिले आफ्नो रङहरू प्रयास गर्नुहोस्! धेरैजसो वास्तविक रङहरूमा खैरो रंग 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رنګونو د سمونې د زده کوونکو مثالونه. خپل وخت واخلئ - دقیق اوسئ! لومړی خپل رنګونه هڅه وکړئ! ډیری اصلي رنګونه خړ رنګ لري!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Exemplos de combinação de cores para alunos. Não tenha pressa — seja preciso! Experimente as cores primeiro! A maioria das cores REAIS tem cinza!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ਰੰਗ ਮੇਲਣ ਦੀਆਂ ਵਿਦਿਆਰਥੀ ਉਦਾਹਰਣਾਂ। ਆਪਣਾ ਸਮਾਂ ਲਓ - ਸਹੀ ਰਹੋ! ਪਹਿਲਾਂ ਆਪਣੇ ਰੰਗਾਂ ਨੂੰ ਅਜ਼ਮਾਓ! ਜ਼ਿਆਦਾਤਰ ਅਸਲੀ ਰੰਗਾਂ ਵਿੱਚ ਸਲੇਟੀ ਰੰਗ ਹੁੰਦਾ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Примеры соответствия цветов студентами. Не торопитесь — будьте точны! Сначала попробуйте цвета! В большинстве НАСТОЯЩИХ цветов есть серый!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Примери упаривања боја за ученике. Не журите - будите прецизни! Прво испробајте своје боје! Већина ПРАВИХ боја садржи сиву!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Tusaalooyinka ardayga ee is-waafajinta midabka. Waqti qaado - sax! Isku day marka hore midabadaada! Inta badan midabada REAL waxay leeyihiin cawl!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Ejemplos de combinación de colores para estudiantes. ¡Tómate tu tiempo y sé preciso! ¡Prueba tus colores primero! ¡La mayoría de los colores REALES contienen gris!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Conto murid papasingan warna. Candak waktos anjeun - janten tepat! Coba heula warna anjeun! Paling warna REAL gaduh kulawu di jerona!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Mifano ya wanafunzi ya kulinganisha rangi. Chukua wakati wako - kuwa sahihi! Jaribu rangi zako kwanza! Rangi nyingi HALISI zina kijivu ndani yao!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Studentexempel på färgmatchning. Ta god tid på dig – var precis! Testa dina färger först! De flesta RIKTIGA färger innehåller grått!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halimbawa ng mag-aaral ng pagtutugma ng kulay. Maglaan ng oras - maging tumpak! Subukan muna ang iyong mga kulay! Karamihan sa mga TUNAY na kulay ay may kulay abo!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வண்ணப் பொருத்தத்திற்கான மாணவர் எடுத்துக்காட்டுகள். உங்கள் நேரத்தை எடுத்துக் கொள்ளுங்கள் - துல்லியமாக இருங்கள்! முதலில் உங்கள் வண்ணங்களை முயற்சிக்கவும்! பெரும்பாலான உண்மையான வண்ணங்களில் சாம்பல் நிறமே இருக்கும்!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ตัวอย่างการจับคู่สีสำหรับนักเรียน ค่อยๆ ทำไป ค่อยๆ จำ! ลองจับคู่สีดูก่อน! สีจริงส่วนใหญ่มีสีเทาผสมอยู่ด้วย!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Öğrencilerin renk eşleştirme örnekleri. Acele etmeyin - kesin olun! Önce renklerinizi deneyin! Çoğu GERÇEK renkte gri bulunur!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Приклади зіставлення кольорів для учнів. Не поспішайте – будьте точними! Спочатку спробуйте свої кольори! Більшість СПРАВЖНІХ кольорів містять сірий колір!</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ملاپ کی طالب علم کی مثالیں۔ اپنا وقت نکالیں - عین مطابق ہو! پہلے اپنے رنگ آزمائیں! زیادہ تر اصلی رنگوں میں سرمئی ہوتی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Ví dụ về cách phối màu của học sinh. Hãy dành thời gian - thật chính xác! Hãy thử màu trước! Hầu hết các màu THỰC SỰ đều có màu xám!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fcf0bfee87_0_5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fcf0bfee87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fcf0bfee87_0_5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fcf0bfee87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fcf0bfee87_0_5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fcf0bfee87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fcf0bfee87_0_5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fcf0bfee87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fcf0bfee87_0_5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fcf0bfee87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fcf0bfee87_0_48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fcf0bfee87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25b23aa6fa1_0_118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1055" name="Google Shape;1055;g25b23aa6fa1_0_11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fcf0bfee87_0_33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fcf0bfee87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900">
                <a:latin typeface="Open Sans"/>
                <a:ea typeface="Open Sans"/>
                <a:cs typeface="Open Sans"/>
                <a:sym typeface="Open Sans"/>
              </a:rPr>
              <a:t>Here's a copy of the colour wheel that I use to help me get accurate colours.</a:t>
            </a:r>
            <a:endParaRPr b="1"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وفيما يلي نسخة من عجلة الألوان التي تستخدم لمساعدتي في الحصول على ألوان دقيقة.</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Narito ang isang kopya ng kulay wheel na ginagamit ko na makakatulong sa akin makakuha ng tumpak na mga kulay.</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Hapa ni nakala ya rangi gurudumu kwamba mimi kutumia kunisaidia kupata rangi sahihi.</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여기에 내가 정확한 색상을 얻을 내가 도움말을 사용하는 컬러 휠의 사본입니다.</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Hier ist eine Kopie des Farbrades, dass ich Hilfe gebrauchen mir genaue Farben zu bekommen.</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Halkan nuqul ka mid ah wheel midab aan isticmaalaan si ay caawimaad i heli midabada sax ah.</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这里的色轮的副本，我用它来帮助我得到准确的颜色。</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Li vir a copy of dolaba rengan, ku ez ji bo alîkariyê bikar min dest bi rengên rasteqîne ye.</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यहाँ रंग पाङ्ग्रा प्रतिलिपि मलाई सही रंग प्राप्त म मद्दत गर्न प्रयोग गर्ने हो।</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 sz="900">
                <a:latin typeface="Open Sans"/>
                <a:ea typeface="Open Sans"/>
                <a:cs typeface="Open Sans"/>
                <a:sym typeface="Open Sans"/>
              </a:rPr>
              <a:t>Aqui está uma cópia da roda de cores que eu uso para me ajudar a obter cores precisas.</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21a1e09f47c_0_154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21a1e09f47c_0_1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Mixing colours: Green = Yellow + cyan, Blue-violet = Cyan + magenta, Red-orange = Magenta + yellow, Black = Yellow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Përzierja e ngjyrave: Jeshile = e verdhë + cian, Blu-vjollcë = cian + magenta, E kuqe-portokalli = magenta + e verdhë, E zezë = e verdhë + cian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ቀለሞች መቀላቀል፡ አረንጓዴ = ቢጫ + ሲያን፣ ሰማያዊ-ቫዮሌት = ሲያን + ማጌንታ፣ ቀይ-ብርቱካንማ = ማጌንታ + ቢጫ፣ ጥቁር = ቢጫ + ሲያን + ማጌንታ</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مزج الألوان: الأخضر = أصفر + سماوي، الأزرق البنفسجي = سماوي + أرجواني، الأحمر البرتقالي = أرجواني + أصفر، الأسود = أصفر + سماوي + أرجواني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Գույների խառնուրդ՝ Կանաչ = դեղին + երկնագույն, Կապույտ-մանուշակագույն = երկնագույն + մանուշակագույն, Կարմիր-նարնջագույն = մանուշակագույն + դեղին, Սև = դեղին + երկնագույն + մանուշակագույն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Barreja de colors: Verd = Groc + cian, Blau-violeta = Cian + magenta, Vermell-taronja = Magenta + groc, Negre = Groc + cian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混合颜色：绿色 = 黄色 + 青色，蓝紫色 = 青色 + 洋红色，红橙色 = 洋红色 + 黄色，黑色 = 黄色 + 青色 + 洋红色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Mengkleuren: Groen = Geel + cyaan, Blauw-violet = Cyaan + magenta, Rood-oranje = Magenta + geel, Zwart = Geel + cyaan + magenta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ترکیب رنگ‌ها: سبز = زرد + فیروزه‌ای، آبی-بنفش = فیروزه‌ای + سرخابی، قرمز-نارنجی = سرخابی + زرد، مشکی = زرد + فیروزه‌ای + سرخابی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Mélange de couleurs : Vert = Jaune + cyan, Bleu-violet = Cyan + magenta, Rouge-orange = Magenta + jaune, Noir = Jaune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Mischfarben: Grün = Gelb + Cyan, Blauviolett = Cyan + Magenta, Rotorange = Magenta + Gelb, Schwarz = Gelb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રંગોનું મિશ્રણ: લીલો = પીળો + વાદળી, વાદળી-વાયોલેટ = વાદળી + મેજેન્ટા, લાલ-નારંગી = મેજેન્ટા + પીળો, કાળો = પીળો + વાદળી + મેજેન્ટા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रंगों का मिश्रण: हरा = पीला + सियान, नीला-बैंगनी = सियान + मैजेंटा, लाल-नारंगी = मैजेंटा + पीला, काला = पीला + सियान + मैजेंटा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Miscelazione dei colori: Verde = Giallo + ciano, Blu-viola = ciano + magenta, Rosso-arancio = magenta + giallo, Nero = Giallo + ciano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色の混合：緑 = 黄色 + シアン、青紫 = シアン + マゼンタ、赤オレンジ = マゼンタ + 黄色、黒 = 黄色 + シアン + マゼンタ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색상 혼합: 녹색 = 노랑 + 청록색, 청자색 = 청록색 + 자홍색, 빨강-주황색 = 자홍색 + 노랑색, 검정 = 노랑 + 청록색 + 자홍색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Têkelkirina rengan: Kesk = Zer + şîn, Şîn-binefşî = şîn + magenta, Sor-porteqalî = magenta + zer, Reş = Zer + şîn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campuran: Hijau = Kuning + cyan, Biru-ungu = Cyan + magenta, Merah-oren = Magenta + kuning, Hitam = Kuning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നിറങ്ങളുടെ മിശ്രിതം: പച്ച = മഞ്ഞ + സിയാൻ, നീല-വയലറ്റ് = സിയാൻ + മജന്ത, ചുവപ്പ്-ഓറഞ്ച് = മജന്ത + മഞ്ഞ, കറുപ്പ് = മഞ്ഞ + സിയാൻ + മജന്ത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रंगहरू मिसाउने: हरियो = पहेंलो + सियान, नीलो-बैजनी = सियान + म्याजेन्टा, रातो-सुन्तला = म्याजेन्टा + पहेंलो, कालो = पहेंलो + सियान + म्याजेन्टा</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رنګونو مخلوط کول: شنه = ژیړ + نیلي، نیلي-بنفشي = نیلي + نارنجي، سور-نارنجي = نیلي + ژیړ، تور = ژیړ + نیلي + نیلي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Mistura de cores: Verde = Amarelo + ciano, Azul-violeta = Ciano + magenta, Vermelho-laranja = Magenta + amarelo, Preto = Amarelo + ciano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ਰੰਗਾਂ ਦਾ ਮਿਸ਼ਰਣ: ਹਰਾ = ਪੀਲਾ + ਨੀਲਾ, ਨੀਲਾ-ਜਾਮਨੀ = ਨੀਲਾ + ਮੈਜੈਂਟਾ, ਲਾਲ-ਸੰਤਰੀ = ਮੈਜੈਂਟਾ + ਪੀਲਾ, ਕਾਲਾ = ਪੀਲਾ + ਨੀਲਾ + ਮੈਜੈਂਟਾ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Смешивание цветов: Зеленый = Желтый + Голубой, Сине-фиолетовый = Голубой + Маджента, Красно-оранжевый = Маджента + Желтый, Черный = Желтый + Голубой + Маджента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Мешање боја: Зелена = жута + цијан, Плаво-љубичаста = цијан + магента, Црвено-наранџаста = магента + жута, Црна = жута + цијан + магента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Midabada isku dhafka ah: Cagaar = Jaalle + cyan, buluug-violet = Cyan + magenta, Casaan-orange = Magenta + huruud ah, Madow = Jaalle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Mezcla de colores: Verde = Amarillo + cian, Azul-violeta = Cian + magenta, Rojo-naranja = Magenta + amarillo, Negro = Amarillo + cian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Warna campuran: Héjo = Konéng + cyan, Biru-Violet = Cyan + magénta, Beureum-oranyeu = Magénta + koneng, Hideung = Konéng + cyan + magénta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Rangi zinazochanganya: Kijani = Njano + cyan, Bluu-violet = Cyan + magenta, Nyekundu-machungwa = Magenta + manjano, Nyeusi = Njano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Blandfärger: Grön = Gul + cyan, Blåviolett = Cyan + magenta, Rödorange = Magenta + gul, Svart = Gul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Paghahalo ng mga kulay: Berde = Yellow + cyan, Blue-violet = Cyan + magenta, Red-orange = Magenta + yellow, Black = Yellow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கலப்பு நிறங்கள்: பச்சை = மஞ்சள் + சியான், நீலம்-ஊதா = சியான் + மெஜந்தா, சிவப்பு-ஆரஞ்சு = மெஜந்தா + மஞ்சள், கருப்பு = மஞ்சள் + சியான் + மெஜந்தா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การผสมสี: สีเขียว = เหลือง + น้ำเงินเขียว, สีน้ำเงินม่วง = น้ำเงินเขียว + แดงอมม่วง, สีแดงส้ม = แดงอมม่วง + เหลือง, สีดำ = เหลือง + น้ำเงินเขียว + แดงอมม่วง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Renklerin karıştırılması: Yeşil = Sarı + camgöbeği, Mavi-mor = Camgöbeği + macenta, Kırmızı-turuncu = Macenta + sarı, Siyah = Sarı + camgöbeği + macenta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Змішування кольорів: зелений = жовтий + блакитний, синьо-фіолетовий = блакитний + пурпуровий, червоно-помаранчевий = пурпуровий + жовтий, чорний = жовтий + блакитний + пурпуровий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مکسنگ رنگ: سبز = پیلا + سیان، بلیو-وائلٹ = سیان + میجنٹا، سرخ اورنج = میجنٹا + پیلا، سیاہ = پیلا + سیان + میجنٹا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Pha trộn màu sắc: Xanh lá cây = Vàng + lục lam, Xanh lam tím = Lục lam + đỏ tươi, Đỏ cam = Đỏ tươi + vàng, Đen = Vàng + lục lam + đỏ tươi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295507c31cc_1_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295507c31cc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Ask your teacher to take a photo of your work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Kërkoji mësuesit/mësueses të të bëjë një foto të punës tënde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የስራዎን ፎቶ እንዲያነሳ አስተማሪዎን ይጠይቁ</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اطلب من معلمك أن يلتقط صورة لعملك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Խնդրեք ձեր ուսուցչին լուսանկարել ձեր աշխատանքը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Demana al teu professor/a que faci una foto de la teva feina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让你的老师给你的作品拍照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Vraag je leraar om een ​​foto van je werk te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از معلمتان بخواهید از کارتان عکس بگیرد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Demandez à votre professeur de prendre une photo de votre travail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Bitten Sie Ihren Lehrer, ein Foto Ihrer Arbeit zu machen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શિક્ષકને તમારા કામનો ફોટો લેવા કહો.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शिक्षक से अपने काम की तस्वीर लेने के लिए कहें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Chiedi al tuo insegnante di scattare una foto del tuo lavoro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先生にあなたの作品の写真を撮ってもらいましょう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선생님께 당신의 작품 사진을 찍어달라고 부탁하세요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mamosteyê/a xwe bixwaze ku wêneyekî xebata te bigire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Minta guru anda mengambil gambar kerja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ജോലിയുടെ ഒരു ഫോട്ടോ എടുക്കാൻ അധ്യാപകനോട് ആവശ്യപ്പെടുക.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शिक्षकलाई आफ्नो कामको फोटो खिच्न भन्नुहोस्।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له خپل ښوونکي څخه وغواړئ چې ستاسو د کار عکس واخلي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Peça ao seu professor para tirar uma foto do seu trabalho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ਅਧਿਆਪਕ ਨੂੰ ਆਪਣੇ ਕੰਮ ਦੀ ਫੋਟੋ ਖਿੱਚਣ ਲਈ ਕਹੋ।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Попросите учителя сфотографировать вашу работу.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Замолите наставника да вам фотографише рад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Weydii macalinkaaga inuu sawir ka qaado shaqadaada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Pídele a tu profesor que tome una foto de tu trabajo.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Tanya guru anjeun nyandak poto karya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Mwambie mwalimu wako apige picha ya kazi yako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 din lärare att ta ett foto på ditt arbete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Hilingin sa iyong guro na kumuha ng larawan ng iyong 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ஆசிரியரிடம் உங்கள் வேலையைப் புகைப்படம் எடுக்கச் சொல்லுங்கள்.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ขอให้ครูถ่ายรูปงานของคุณ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Öğretmeninizden çalışmanızın fotoğrafını çekmesini isteyin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Попросіть свого вчителя сфотографувати вашу роботу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اپنے استاد سے اپنے کام کی تصویر لینے کو کہیں۔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Yêu cầu giáo viên chụp ảnh bài làm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25b23aa6fa1_0_138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25b23aa6fa1_0_1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Wait for clean up time! Dump your water in the sink closest to the door. Stack your containers next to the sink. Do not clean out your palette. You will add water and use it again tomorrow. Fold your booklet open and stack it on top of your palette to dry. Put your palette and booklet away inside your cubby. Is your cubby full? Give me your old portrait and depth drawing booklets to 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Prit kohën e pastrimit! Hidhe ujin në lavamanin më afër derës. Vendos enët pranë lavamanit. Mos e pastro paletën. Do të shtosh ujë dhe do ta përdorësh përsëri nesër. Palose broshurën dhe vendose sipër paletës që të thahet. Vendos paletën dhe broshurën brenda dollapit tënd. A është dollapi plot? Më jep broshurat e vjetra të portreteve dhe vizatimeve të thellësisë për t'i ricikluar!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የጽዳት ጊዜ ይጠብቁ! ውሃዎን ወደ በሩ በጣም ቅርብ በሆነ ገንዳ ውስጥ ይጥሉት። መያዣዎችዎን ከመታጠቢያ ገንዳው አጠገብ ያከማቹ። ቤተ-ስዕልዎን አያጽዱ። ውሃ ጨምረህ ነገ እንደገና ትጠቀማለህ። ቡክሌቱን አጣጥፈው እንዲደርቅ ከፓልቴልዎ ላይ ይክሉት። ቤተ-ስዕልዎን እና ቡክሌትዎን በኩቢዎ ውስጥ ያስቀምጡ። የእርስዎ ኩቢ ሞልቷል? እንደገና ጥቅም ላይ ለማዋል የድሮውን የቁም እና ጥልቀት ሥዕል ቡክሌቶችን ስጠኝ!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انتظر وقت التنظيف! صبّ الماء في الحوض الأقرب إلى الباب. رتّب أوعية الرسم بجانب الحوض. لا تنظّف لوحتك، ستضيف الماء وتستخدمه غدًا. اطوِ كُتيّبك وافتحه وضعْه فوق لوحتك ليجف. ضع لوحتك وكُتيّبك في خزانتك. هل خزانتك ممتلئة؟ أعطني كُتيّبات رسم البورتريه والرسم العميق القديمة لإعادة تدويرها!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Սպասեք մաքրման ժամանակին։ Ջուրը լցրեք դռանը ամենամոտ լվացարանի մեջ։ Տարաները դասավորեք լվացարանի կողքին։ Մի՛ մաքրեք ձեր պալիտրաը։ Դուք ջուր կավելացնեք և այն կրկին կօգտագործեք վաղը։ Բացեք ձեր գրքույկը և դասավորեք այն պալիտրաի վրա, որպեսզի չորանա։ Պալիտրաը և գրքույկը դրեք ձեր պահեստային տարածքում։ Ձեր պահեստային տարածքը լի՞ է։ Տվեք ինձ ձեր հին դիմանկարների և խորության նկարների գրքույկները վերամշակելու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Espereu que arribi l'hora de netejar! Aboqueu l'aigua a la pica més propera a la porta. Apileu els recipients al costat de la pica. No buideu la paleta. Hi afegireu aigua i la tornareu a utilitzar demà. Obriu el fullet i apileu-lo a sobre de la paleta perquè s'assequi. Guardeu la paleta i el fullet dins del vostre armari. El vostre armari està ple? Doneu-me els vostres vells fullets de retrats i dibuix de profunditat per reciclar-los!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等待清理时间！把水倒进离门最近的水槽。把容器堆放在水槽旁边。不要清洗调色板。明天加水再用。把小册子折开，叠放在调色板上晾干。把调色板和小册子放进你的储物柜里。你的储物柜满了吗？把你的旧肖像画和深度画册给我，让我回收利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Wacht tot het tijd is om op te ruimen! Gooi je water in de gootsteen die het dichtst bij de deur staat. Zet je bakjes naast de gootsteen. Maak je palet niet schoon. Je vult het met water en gebruikt het morgen weer. Vouw je boekje open en leg het op je palet om te drogen. Berg je palet en boekje op in je opbergvak. Is je opbergvak vol? Geef me je oude portret- en dieptetekenboekjes om te recyclen!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صبر کن تا وقت تمیزکاری برسد! آب را در سینک نزدیک به در بریز. ظرف‌هایت را کنار سینک بچین. پالت را تمیز نکن. فردا دوباره آب اضافه می‌کنی و از آن استفاده می‌کنی. دفترچه‌ات را تا بزن و روی پالت بچین تا خشک شود. پالت و دفترچه‌ات را داخل کمدت بگذار. آیا کمدت پر شده است؟ دفترچه‌های نقاشی پرتره و عمق قدیمی‌ات را بده تا بازیافت کنم!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Attendez l'heure du rangement ! Videz votre eau dans l'évier le plus proche de la porte. Empilez vos récipients près de l'évier. Ne nettoyez pas votre palette. Vous ajouterez de l'eau et la réutiliserez demain. Dépliez votre livret et empilez-le sur votre palette pour le faire sécher. Rangez votre palette et votre livret dans votre casier. Votre casier est plein ? Donnez-moi vos vieux livrets de portraits et de dessins en profondeur pour que je les recycle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Warte auf die Aufräumzeit! Schütte das Wasser in das Waschbecken neben der Tür. Stapele deine Behälter neben dem Waschbecken. Reinige deine Palette nicht. Du wirst Wasser hinzufügen und sie morgen wieder verwenden. Falte dein Heft auf und lege es zum Trocknen auf deine Palette. Lege Palette und Heft in dein Fach. Ist dein Fach voll? Gib mir deine alten Porträt- und Tiefenzeichnungshefte zum Recyceln!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સફાઈ સમયની રાહ જુઓ! તમારા પાણીને દરવાજાની સૌથી નજીકના સિંકમાં નાખો. સિંકની બાજુમાં તમારા કન્ટેનર મૂકો. તમારા પેલેટને સાફ કરશો નહીં. તમે પાણી ઉમેરશો અને કાલે ફરીથી તેનો ઉપયોગ કરશો. તમારી પુસ્તિકાને ખોલીને ગડી નાખો અને તેને તમારા પેલેટની ઉપર સૂકવવા માટે મૂકો. તમારા પેલેટ અને પુસ્તિકાને તમારા ક્યુબીની અંદર મૂકો. શું તમારું ક્યુબી ભરાઈ ગયું છે? મને તમારા જૂના પોટ્રેટ અને ડેપ્થ ડ્રોઇંગ પુસ્તિકાઓ રિસાયકલ કરવા માટે આપો!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सफाई के समय का इंतज़ार करो! अपना पानी दरवाज़े के पास वाले सिंक में डाल दो। अपने बर्तन सिंक के पास रख दो। अपने पैलेट को साफ़ मत करो। तुम पानी डालोगे और कल फिर इस्तेमाल करोगे। अपनी पुस्तिका को मोड़ो और उसे पैलेट के ऊपर सूखने के लिए रख दो। अपने पैलेट और पुस्तिका को अपने क्यूबी में रख दो। क्या तुम्हारा क्यूबी भर गया है? मुझे अपनी पुरानी पोर्ट्रेट और डेप्थ ड्रॉइंग पुस्तिकाएँ रीसायकल करने के लिए दे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Aspetta che sia ora di pulire! Versa l'acqua nel lavandino più vicino alla porta. Metti i contenitori accanto al lavandino. Non pulire la tavolozza. Aggiungerai acqua e la riutilizzerai domani. Apri il libretto e impilalo sulla tavolozza per farlo asciugare. Riponi tavolozza e libretto nel tuo scompartimento. Il tuo scompartimento è pieno? Dammi i tuoi vecchi libretti di ritratti e disegni di profondità da riciclare!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片付けの時間まで待ちましょう！水はドアに一番近いシンクに捨てましょう。容器はシンクの横に重ねて置いてください。パレットは洗わないでください。明日また水を足して使います。小冊子は折りたたんでパレットの上に重ね、乾かしましょう。パレットと小冊子は収納棚にしまっておきましょう。収納棚がいっぱいですか？古くなった肖像画やデッサン用の小冊子をリサイクルに出しますので、ぜひお持ち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정리할 시간까지 기다려요! 문에서 가장 가까운 싱크대에 물을 버리세요. 용기는 싱크대 옆에 쌓아 두세요. 팔레트는 비우지 마세요. 물은 내일 다시 넣어서 사용해야 하니까요. 책자를 펼쳐 팔레트 위에 쌓아 말리세요. 팔레트와 책자는 수납장에 넣어 두세요. 수납장이 가득 찼나요? 오래된 초상화와 심도 드로잉 책자를 재활용해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benda dema paqijkirinê bisekinin! Ava xwe berdin nav lavaboyê ya herî nêzîkî derî. Qutîyên xwe li kêleka lavaboyê rêz bikin. Paleta xwe paqij nekin. Hûn ê avê lê zêde bikin û sibê dîsa bikar bînin. Deftera xwe vekin û li ser paleta xwe rêz bikin da ku hişk bibe. Palet û deftera xwe têxin nav qutiya xwe ya razanê. Qefesa we tijî ye? Defterên portre û xêzkirina kûrahiyê yên kevin bidin min ku ez ji nû ve bikar bînim!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Tunggu masa pembersihan! Buang air anda di sinki yang paling hampir dengan pintu. Susun bekas anda di sebelah sinki. Jangan bersihkan palet anda. Anda akan menambah air dan menggunakannya semula esok. Lipat buku kecil anda dan susunkannya di atas palet anda untuk kering. Letakkan palet dan buku kecil anda di dalam cubby anda. Adakah cubby anda penuh? Berikan saya potret lama anda dan buku kecil lukisan mendalam untuk dikitar semula!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വൃത്തിയാക്കൽ സമയത്തിനായി കാത്തിരിക്കുക! വാതിലിനടുത്തുള്ള സിങ്കിൽ വെള്ളം ഒഴിക്കുക. സിങ്കിനടുത്തായി നിങ്ങളുടെ പാത്രങ്ങൾ അടുക്കി വയ്ക്കുക. നിങ്ങളുടെ പാലറ്റ് വൃത്തിയാക്കരുത്. നിങ്ങൾ വെള്ളം ചേർത്ത് നാളെ വീണ്ടും ഉപയോഗിക്കും. നിങ്ങളുടെ ബുക്ക്‌ലെറ്റ് മടക്കി ഉണക്കാൻ പാലറ്റിന് മുകളിൽ അടുക്കി വയ്ക്കുക. നിങ്ങളുടെ പാലറ്റും ബുക്ക്‌ലെറ്റും നിങ്ങളുടെ ക്യൂബിക്കുള്ളിൽ വയ്ക്കുക. നിങ്ങളുടെ ക്യൂബി നിറഞ്ഞിട്ടുണ്ടോ? പുനരുപയോഗത്തിനായി നിങ്ങളുടെ പഴയ പോർട്രെയ്റ്റും ഡെപ്ത് ഡ്രോയിംഗ് ബുക്ക്‌ലെറ്റുകളും എനിക്ക്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 गर्ने समय पर्खनुहोस्! ढोकाको नजिकैको सिङ्कमा आफ्नो पानी खन्याउनुहोस्। सिङ्कको छेउमा आफ्ना कन्टेनरहरू थुपार्नुहोस्। आफ्नो प्यालेट सफा नगर्नुहोस्। तपाईंले पानी थप्नुहुनेछ र भोलि फेरि प्रयोग गर्नुहुनेछ। आफ्नो पुस्तिका खोल्नुहोस् र सुकाउनको लागि आफ्नो प्यालेटको माथि स्ट्याक गर्नुहोस्। आफ्नो प्यालेट र पुस्तिकालाई आफ्नो क्यूबी भित्र राख्नुहोस्। के तपाईंको क्यूबी भरिएको छ? मलाई रिसाइकल गर्न आफ्नो पुरानो पोर्ट्रेट र गहिराइ रेखाचित्र पुस्तिकाहरू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پاکولو وخت ته انتظار وکړئ! خپلې اوبه دروازې ته نږدې په سینک کې واچوئ. خپل کانتینرونه د سینک تر څنګ ځای پر ځای کړئ. خپل پالټ مه پاکوئ. تاسو به اوبه اضافه کړئ او سبا به یې بیا وکاروئ. خپله کتابچه خلاصه کړئ او د خپل پالټ په سر کې یې د وچولو لپاره ځای پر ځای کړئ. خپل پالټ او کتابچه په خپل کیوبي کې دننه کېږدئ. ایا ستاسو کیوبي ډکه ده؟ خپل زاړه انځور او د ژور انځور کولو کتابچې ماته د بیا کارولو لپاره راکړئ!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Aguarde a hora da limpeza! Despeje a água na pia mais próxima da porta. Empilhe os recipientes ao lado da pia. Não limpe a paleta. Você adicionará água e a usará novamente amanhã. Abra o livreto e empilhe-o sobre a paleta para secar. Guarde a paleta e o livreto dentro do seu armário. O armário está cheio? Me deem seus velhos cadernos de retratos e desenhos de profundidade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ਸਫਾਈ ਦੇ ਸਮੇਂ ਦੀ ਉਡੀਕ ਕਰੋ! ਆਪਣਾ ਪਾਣੀ ਦਰਵਾਜ਼ੇ ਦੇ ਸਭ ਤੋਂ ਨੇੜੇ ਵਾਲੇ ਸਿੰਕ ਵਿੱਚ ਸੁੱਟ ਦਿਓ। ਆਪਣੇ ਡੱਬਿਆਂ ਨੂੰ ਸਿੰਕ ਦੇ ਕੋਲ ਰੱਖੋ। ਆਪਣੇ ਪੈਲੇਟ ਨੂੰ ਸਾਫ਼ ਨਾ ਕਰੋ। ਤੁਸੀਂ ਪਾਣੀ ਪਾਓਗੇ ਅਤੇ ਕੱਲ੍ਹ ਇਸਨੂੰ ਦੁਬਾਰਾ ਵਰਤੋਗੇ। ਆਪਣੀ ਕਿਤਾਬਚਾ ਖੋਲ੍ਹ ਕੇ ਮੋੜੋ ਅਤੇ ਇਸਨੂੰ ਸੁੱਕਣ ਲਈ ਆਪਣੇ ਪੈਲੇਟ ਦੇ ਉੱਪਰ ਰੱਖੋ। ਆਪਣੀ ਪੈਲੇਟ ਅਤੇ ਕਿਤਾਬਚੇ ਨੂੰ ਆਪਣੇ ਕਿਊਬੀ ਦੇ ਅੰਦਰ ਰੱਖੋ। ਕੀ ਤੁਹਾਡਾ ਕਿਊਬੀ ਭਰਿਆ ਹੋਇਆ ਹੈ? ਮੈਨੂੰ ਰੀਸਾਈਕਲ ਕਰਨ ਲਈ ਆਪਣੇ ਪੁਰਾਣੇ ਪੋਰਟਰੇਟ ਅਤੇ ਡੂੰਘਾਈ ਡਰਾਇੰਗ ਕਿਤਾਬਚੇ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Дождитесь уборки! Вылейте воду в раковину, ближайшую к двери. Поставьте ёмкости рядом с раковиной. Не мойте палитру. Завтра вы снова нальёте воды и будете использовать её. Разверните буклет и положите его на палитру, чтобы он высох. Уберите палитру и буклет в шкафчик. Ваш шкафчик полон? Отдайте мне на переработку ваши старые буклеты для портретов и рисования объёмом!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Сачекај време за чишћење! Сипај воду у судоперу најближу вратима. Сложи посуде поред судопере. Не празни палету. Додаћеш воду и поново је употребити сутра. Пресавиј књижицу и сложи је на палету да се осуши. Стави палету и књижицу у преграду. Да ли ти је преграда пуна? Дај ми своје старе књижице са портретима и дубинским цртежима да рециклирам!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Sug wakhtiga nadiifinta! Biyahaaga ku shub saxanka ugu dhow albaabka. Ku dheji weelashaada saxanka agtiisa. Ha nadiifin palette-gaaga. Waxaad ku dari doontaa biyo oo mar labaad isticmaal berrito. Laabi buug-yarahaaga oo fur oo ku dheji dusha palette-gaaga si aad u engegto. Geli palette-gaaga iyo buug-yarahaaga gudaha cubbykaaga. Cubbykaaga ma buuxaa? I sii sawirkaagii hore iyo buugaag-gacmeedka qotodheer si aan dib u warshadeeyo!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¡Espera a que llegue la hora de limpiar! Tira el agua en el fregadero más cercano a la puerta. Apila los recipientes junto al fregadero. No vacíes la paleta. Agregarás agua y la usarás de nuevo mañana. Abre el cuadernillo y apílalo encima de la paleta para que se seque. Guarda la paleta y el cuadernillo en tu cubículo. ¿Está lleno tu cubículo? ¡Dame tus viejos cuadernillos de retratos y dibujos de profundidad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Antosan waktos beberesih! Dump cai anjeun dina tilelep pangdeukeutna ka panto. Tumpuk wadah anjeun gigireun tilelep. Ulah ngabersihan kaluar palette Anjeun. Anjeun bakal nambahkeun cai jeung make deui isukan. Buka buklet anjeun sareng tumpukan dina luhureun palette anjeun dugi ka garing. Pasang palette sareng buklet anjeun ka jero cubby anjeun. Naha cubby anjeun pinuh? Pasihan abdi potret lami sareng buklet gambar jero anjeun pikeun didaur 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Subiri wakati wa kusafisha! Mwaga maji yako kwenye sinki iliyo karibu na mlango. Weka vyombo vyako karibu na sinki. Usifute palette yako. Utaongeza maji na kutumia tena kesho. Kunja kijitabu chako na kukiweka juu ya palette yako ili kikauke. Weka palette yako na kijitabu ndani ya cubby yako. Je! mtoto wako amejaa? Nipe taswira yako ya zamani na vijitabu vya kuchora vya kina ili kuchakatwa tena!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Vänta tills det är dags att städa! Häll vattnet i diskhon närmast dörren. Stapla dina behållare bredvid diskhon. Rengör inte din palett. Du kommer att fylla på med vatten och använda det igen imorgon. Vik upp ditt häfte och stapla det ovanpå din palett för att torka. Ställ undan din palett och häfte i ditt fack. Är ditt fack fullt? Ge mig dina gamla porträtt- och djupteckningshäften så att jag kan återvinna dem!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Maghintay para sa oras ng paglilinis! Itapon ang iyong tubig sa lababo na pinakamalapit sa pinto. Isalansan ang iyong mga lalagyan sa tabi ng lababo. Huwag linisin ang iyong palette. Magdadagdag ka ng tubig at gamitin ulit bukas. I-fold ang iyong buklet na bukas at isalansan ito sa ibabaw ng iyong palette upang matuyo. Ilagay ang iyong palette at booklet sa loob ng iyong cubby. Puno na ba ang cubby mo? Ibigay sa akin ang iyong lumang portrait at depth drawing booklet para i-recycle!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சுத்தம் செய்யும் நேரத்திற்காக காத்திருங்கள்! கதவுக்கு அருகில் உள்ள சிங்க்கில் உங்கள் தண்ணீரை ஊற்றவும். உங்கள் கொள்கலன்களை சிங்க்கிற்கு அருகில் அடுக்கி வைக்கவும். உங்கள் பேலட்டை சுத்தம் செய்ய வேண்டாம். நீங்கள் நாளை தண்ணீரைச் சேர்த்து மீண்டும் பயன்படுத்துவீர்கள். உங்கள் சிறு புத்தகத்தை மடித்து திறந்து உலர உங்கள் பேலட்டின் மேல் அடுக்கி வைக்கவும். உங்கள் பேலட்டையும் சிறு புத்தகத்தையும் உங்கள் கியூபிக்குள் வைக்கவும். உங்கள் கியூபி நிரம்பியதா? மறுசுழற்சி செய்ய உங்கள் பழைய உருவப்படம் மற்றும் ஆழம் வரைதல் சிறு புத்தகங்களை எனக்குக் கொடுங்கள்!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รอเวลาทำความสะอาด! เทน้ำลงในอ่างที่ใกล้ประตูที่สุด วางภาชนะไว้ข้างอ่าง อย่าล้างจาน เพราะพรุ่งนี้คุณจะเติมน้ำและใช้มันอีก พับสมุดของคุณเปิดออกแล้ววางทับบนจานสีเพื่อให้แห้ง เก็บจานสีและสมุดไว้ในช่องเก็บของ ช่องเก็บของของคุณเต็มหรือยัง? เอาสมุดวาดภาพบุคคลและสมุดวาดเส้นเก่าของคุณมาให้ฉันรีไซเคิล!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Temizlik zamanını bekleyin! Suyunuzu kapıya en yakın lavaboya boşaltın. Kaplarınızı lavabonun yanına istifleyin. Paletinizi temizlemeyin. Su ekleyip yarın tekrar kullanacaksınız. Kitapçığınızı katlayın ve kuruması için paletinizin üzerine koyun. Paletinizi ve kitapçığınızı dolabınıza kaldırın. Dolabınız dolu mu? Geri dönüşüm için eski portre ve derinlik çizim kitapçıklarınızı bana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Зачекай на час прибирання! Вилий воду в раковину, що найближче до дверей. Постав контейнери поруч із раковиною. Не спустошай палітру. Ти додаси воду та використаєш її знову завтра. Розгорни буклет і поклади його на палітру, щоб вона висохла. Поклади палітру та буклет у свою шухлядку. Твоя шухляда повна? Віддай мені свої старі буклети з портретами та глибинними малюнками на переробку!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صفائی کے وقت کا انتظار کریں! اپنے پانی کو دروازے کے قریب ترین سنک میں ڈالیں۔ اپنے کنٹینرز کو سنک کے ساتھ لگائیں۔ اپنے پیلیٹ کو صاف نہ کریں۔ آپ پانی ڈال کر کل دوبارہ استعمال کریں گے۔ اپنے کتابچے کو کھول کر تہہ کریں اور اسے اپنے پیلیٹ کے اوپر رکھ کر خشک کریں۔ اپنے پیلیٹ اور کتابچہ کو اپنے کیوبی کے اندر رکھیں۔ کیا آپ کا کیوب بھرا ہوا ہے؟ مجھے ری سائیکل کرنے کے لیے اپنا پرانا پورٹریٹ اور گہرائی والی ڈرائنگ کتابچے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Đợi đến giờ dọn dẹp! Đổ nước vào bồn rửa gần cửa nhất. Xếp các hộp đựng cạnh bồn rửa. Đừng rửa bảng màu. Bạn sẽ đổ nước vào và sử dụng lại vào ngày mai. Gấp tập sách hướng dẫn lại và đặt lên trên bảng màu cho khô. Cất bảng màu và tập sách hướng dẫn vào ngăn kéo. Ngăn kéo của bạn đã đầy chưa? Hãy cho tôi những tập sách vẽ chân dung và chiều sâu cũ của bạn để tái chế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5" name="Shape 55"/>
        <p:cNvGrpSpPr/>
        <p:nvPr/>
      </p:nvGrpSpPr>
      <p:grpSpPr>
        <a:xfrm>
          <a:off x="0" y="0"/>
          <a:ext cx="0" cy="0"/>
          <a:chOff x="0" y="0"/>
          <a:chExt cx="0" cy="0"/>
        </a:xfrm>
      </p:grpSpPr>
      <p:sp>
        <p:nvSpPr>
          <p:cNvPr id="56" name="Google Shape;56;p13"/>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57" name="Google Shape;57;p13"/>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58" name="Google Shape;58;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1" name="Shape 71"/>
        <p:cNvGrpSpPr/>
        <p:nvPr/>
      </p:nvGrpSpPr>
      <p:grpSpPr>
        <a:xfrm>
          <a:off x="0" y="0"/>
          <a:ext cx="0" cy="0"/>
          <a:chOff x="0" y="0"/>
          <a:chExt cx="0" cy="0"/>
        </a:xfrm>
      </p:grpSpPr>
      <p:sp>
        <p:nvSpPr>
          <p:cNvPr id="72" name="Google Shape;72;p16"/>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3" name="Google Shape;73;p16"/>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rtl="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rtl="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74" name="Google Shape;74;p1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7" name="Shape 77"/>
        <p:cNvGrpSpPr/>
        <p:nvPr/>
      </p:nvGrpSpPr>
      <p:grpSpPr>
        <a:xfrm>
          <a:off x="0" y="0"/>
          <a:ext cx="0" cy="0"/>
          <a:chOff x="0" y="0"/>
          <a:chExt cx="0" cy="0"/>
        </a:xfrm>
      </p:grpSpPr>
      <p:sp>
        <p:nvSpPr>
          <p:cNvPr id="78" name="Google Shape;78;p1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9" name="Google Shape;79;p17"/>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0" name="Google Shape;80;p1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1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sp>
        <p:nvSpPr>
          <p:cNvPr id="84" name="Google Shape;84;p18"/>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5" name="Google Shape;85;p18"/>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86" name="Google Shape;86;p1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7" name="Google Shape;87;p1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9" name="Shape 89"/>
        <p:cNvGrpSpPr/>
        <p:nvPr/>
      </p:nvGrpSpPr>
      <p:grpSpPr>
        <a:xfrm>
          <a:off x="0" y="0"/>
          <a:ext cx="0" cy="0"/>
          <a:chOff x="0" y="0"/>
          <a:chExt cx="0" cy="0"/>
        </a:xfrm>
      </p:grpSpPr>
      <p:sp>
        <p:nvSpPr>
          <p:cNvPr id="90" name="Google Shape;90;p1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1" name="Google Shape;91;p19"/>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2" name="Google Shape;92;p19"/>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3" name="Google Shape;93;p1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6" name="Shape 96"/>
        <p:cNvGrpSpPr/>
        <p:nvPr/>
      </p:nvGrpSpPr>
      <p:grpSpPr>
        <a:xfrm>
          <a:off x="0" y="0"/>
          <a:ext cx="0" cy="0"/>
          <a:chOff x="0" y="0"/>
          <a:chExt cx="0" cy="0"/>
        </a:xfrm>
      </p:grpSpPr>
      <p:sp>
        <p:nvSpPr>
          <p:cNvPr id="97" name="Google Shape;97;p20"/>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8" name="Google Shape;98;p20"/>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99" name="Google Shape;99;p20"/>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0" name="Google Shape;100;p20"/>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01" name="Google Shape;101;p20"/>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2" name="Google Shape;102;p2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3" name="Google Shape;103;p2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2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2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7" name="Google Shape;107;p2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 name="Google Shape;108;p2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9" name="Google Shape;109;p2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0" name="Shape 110"/>
        <p:cNvGrpSpPr/>
        <p:nvPr/>
      </p:nvGrpSpPr>
      <p:grpSpPr>
        <a:xfrm>
          <a:off x="0" y="0"/>
          <a:ext cx="0" cy="0"/>
          <a:chOff x="0" y="0"/>
          <a:chExt cx="0" cy="0"/>
        </a:xfrm>
      </p:grpSpPr>
      <p:sp>
        <p:nvSpPr>
          <p:cNvPr id="111" name="Google Shape;111;p22"/>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2" name="Google Shape;112;p22"/>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3" name="Google Shape;113;p22"/>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14" name="Google Shape;114;p2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 name="Google Shape;115;p2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6" name="Google Shape;116;p2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7" name="Shape 117"/>
        <p:cNvGrpSpPr/>
        <p:nvPr/>
      </p:nvGrpSpPr>
      <p:grpSpPr>
        <a:xfrm>
          <a:off x="0" y="0"/>
          <a:ext cx="0" cy="0"/>
          <a:chOff x="0" y="0"/>
          <a:chExt cx="0" cy="0"/>
        </a:xfrm>
      </p:grpSpPr>
      <p:sp>
        <p:nvSpPr>
          <p:cNvPr id="118" name="Google Shape;118;p23"/>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9" name="Google Shape;119;p23"/>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120" name="Google Shape;120;p23"/>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21" name="Google Shape;121;p2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2" name="Google Shape;122;p2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 name="Google Shape;123;p2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4" name="Shape 124"/>
        <p:cNvGrpSpPr/>
        <p:nvPr/>
      </p:nvGrpSpPr>
      <p:grpSpPr>
        <a:xfrm>
          <a:off x="0" y="0"/>
          <a:ext cx="0" cy="0"/>
          <a:chOff x="0" y="0"/>
          <a:chExt cx="0" cy="0"/>
        </a:xfrm>
      </p:grpSpPr>
      <p:sp>
        <p:nvSpPr>
          <p:cNvPr id="125" name="Google Shape;125;p2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6" name="Google Shape;126;p24"/>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7" name="Google Shape;127;p2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2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2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0" name="Shape 130"/>
        <p:cNvGrpSpPr/>
        <p:nvPr/>
      </p:nvGrpSpPr>
      <p:grpSpPr>
        <a:xfrm>
          <a:off x="0" y="0"/>
          <a:ext cx="0" cy="0"/>
          <a:chOff x="0" y="0"/>
          <a:chExt cx="0" cy="0"/>
        </a:xfrm>
      </p:grpSpPr>
      <p:sp>
        <p:nvSpPr>
          <p:cNvPr id="131" name="Google Shape;131;p25"/>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2" name="Google Shape;132;p25"/>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3" name="Google Shape;133;p2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2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5" name="Google Shape;135;p2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6" name="Shape 136"/>
        <p:cNvGrpSpPr/>
        <p:nvPr/>
      </p:nvGrpSpPr>
      <p:grpSpPr>
        <a:xfrm>
          <a:off x="0" y="0"/>
          <a:ext cx="0" cy="0"/>
          <a:chOff x="0" y="0"/>
          <a:chExt cx="0" cy="0"/>
        </a:xfrm>
      </p:grpSpPr>
      <p:sp>
        <p:nvSpPr>
          <p:cNvPr id="137" name="Google Shape;137;p26"/>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64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38" name="Google Shape;138;p26"/>
          <p:cNvSpPr txBox="1"/>
          <p:nvPr>
            <p:ph idx="12" type="sldNum"/>
          </p:nvPr>
        </p:nvSpPr>
        <p:spPr>
          <a:xfrm>
            <a:off x="8490250" y="6241346"/>
            <a:ext cx="548700" cy="524700"/>
          </a:xfrm>
          <a:prstGeom prst="rect">
            <a:avLst/>
          </a:prstGeom>
        </p:spPr>
        <p:txBody>
          <a:bodyPr anchorCtr="0" anchor="t"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3" name="Shape 143"/>
        <p:cNvGrpSpPr/>
        <p:nvPr/>
      </p:nvGrpSpPr>
      <p:grpSpPr>
        <a:xfrm>
          <a:off x="0" y="0"/>
          <a:ext cx="0" cy="0"/>
          <a:chOff x="0" y="0"/>
          <a:chExt cx="0" cy="0"/>
        </a:xfrm>
      </p:grpSpPr>
      <p:grpSp>
        <p:nvGrpSpPr>
          <p:cNvPr id="144" name="Google Shape;144;p28"/>
          <p:cNvGrpSpPr/>
          <p:nvPr/>
        </p:nvGrpSpPr>
        <p:grpSpPr>
          <a:xfrm>
            <a:off x="4350279" y="3807170"/>
            <a:ext cx="443589" cy="140843"/>
            <a:chOff x="4137525" y="2915950"/>
            <a:chExt cx="869100" cy="207000"/>
          </a:xfrm>
        </p:grpSpPr>
        <p:sp>
          <p:nvSpPr>
            <p:cNvPr id="145" name="Google Shape;145;p28"/>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8"/>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8"/>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 name="Google Shape;148;p28"/>
          <p:cNvSpPr txBox="1"/>
          <p:nvPr>
            <p:ph type="ctrTitle"/>
          </p:nvPr>
        </p:nvSpPr>
        <p:spPr>
          <a:xfrm>
            <a:off x="671258" y="1321067"/>
            <a:ext cx="7801500" cy="2306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49" name="Google Shape;149;p28"/>
          <p:cNvSpPr txBox="1"/>
          <p:nvPr>
            <p:ph idx="1" type="subTitle"/>
          </p:nvPr>
        </p:nvSpPr>
        <p:spPr>
          <a:xfrm>
            <a:off x="671250" y="4233168"/>
            <a:ext cx="78015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0" name="Google Shape;150;p28"/>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1" name="Shape 151"/>
        <p:cNvGrpSpPr/>
        <p:nvPr/>
      </p:nvGrpSpPr>
      <p:grpSpPr>
        <a:xfrm>
          <a:off x="0" y="0"/>
          <a:ext cx="0" cy="0"/>
          <a:chOff x="0" y="0"/>
          <a:chExt cx="0" cy="0"/>
        </a:xfrm>
      </p:grpSpPr>
      <p:sp>
        <p:nvSpPr>
          <p:cNvPr id="152" name="Google Shape;152;p29"/>
          <p:cNvSpPr txBox="1"/>
          <p:nvPr>
            <p:ph type="title"/>
          </p:nvPr>
        </p:nvSpPr>
        <p:spPr>
          <a:xfrm>
            <a:off x="671250" y="2855000"/>
            <a:ext cx="7852200" cy="11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3" name="Google Shape;153;p2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4" name="Shape 154"/>
        <p:cNvGrpSpPr/>
        <p:nvPr/>
      </p:nvGrpSpPr>
      <p:grpSpPr>
        <a:xfrm>
          <a:off x="0" y="0"/>
          <a:ext cx="0" cy="0"/>
          <a:chOff x="0" y="0"/>
          <a:chExt cx="0" cy="0"/>
        </a:xfrm>
      </p:grpSpPr>
      <p:sp>
        <p:nvSpPr>
          <p:cNvPr id="155" name="Google Shape;155;p3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6" name="Google Shape;156;p30"/>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57" name="Google Shape;157;p30"/>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8" name="Shape 158"/>
        <p:cNvGrpSpPr/>
        <p:nvPr/>
      </p:nvGrpSpPr>
      <p:grpSpPr>
        <a:xfrm>
          <a:off x="0" y="0"/>
          <a:ext cx="0" cy="0"/>
          <a:chOff x="0" y="0"/>
          <a:chExt cx="0" cy="0"/>
        </a:xfrm>
      </p:grpSpPr>
      <p:sp>
        <p:nvSpPr>
          <p:cNvPr id="159" name="Google Shape;159;p31"/>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0" name="Google Shape;160;p31"/>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1" name="Google Shape;161;p31"/>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2" name="Google Shape;162;p31"/>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3" name="Shape 163"/>
        <p:cNvGrpSpPr/>
        <p:nvPr/>
      </p:nvGrpSpPr>
      <p:grpSpPr>
        <a:xfrm>
          <a:off x="0" y="0"/>
          <a:ext cx="0" cy="0"/>
          <a:chOff x="0" y="0"/>
          <a:chExt cx="0" cy="0"/>
        </a:xfrm>
      </p:grpSpPr>
      <p:sp>
        <p:nvSpPr>
          <p:cNvPr id="164" name="Google Shape;164;p32"/>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5" name="Google Shape;165;p32"/>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6" name="Shape 166"/>
        <p:cNvGrpSpPr/>
        <p:nvPr/>
      </p:nvGrpSpPr>
      <p:grpSpPr>
        <a:xfrm>
          <a:off x="0" y="0"/>
          <a:ext cx="0" cy="0"/>
          <a:chOff x="0" y="0"/>
          <a:chExt cx="0" cy="0"/>
        </a:xfrm>
      </p:grpSpPr>
      <p:sp>
        <p:nvSpPr>
          <p:cNvPr id="167" name="Google Shape;167;p33"/>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68" name="Google Shape;168;p33"/>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9" name="Google Shape;169;p33"/>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70" name="Shape 170"/>
        <p:cNvGrpSpPr/>
        <p:nvPr/>
      </p:nvGrpSpPr>
      <p:grpSpPr>
        <a:xfrm>
          <a:off x="0" y="0"/>
          <a:ext cx="0" cy="0"/>
          <a:chOff x="0" y="0"/>
          <a:chExt cx="0" cy="0"/>
        </a:xfrm>
      </p:grpSpPr>
      <p:sp>
        <p:nvSpPr>
          <p:cNvPr id="171" name="Google Shape;171;p34"/>
          <p:cNvSpPr txBox="1"/>
          <p:nvPr>
            <p:ph type="title"/>
          </p:nvPr>
        </p:nvSpPr>
        <p:spPr>
          <a:xfrm>
            <a:off x="490250" y="701800"/>
            <a:ext cx="62271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72" name="Google Shape;172;p34"/>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3" name="Shape 173"/>
        <p:cNvGrpSpPr/>
        <p:nvPr/>
      </p:nvGrpSpPr>
      <p:grpSpPr>
        <a:xfrm>
          <a:off x="0" y="0"/>
          <a:ext cx="0" cy="0"/>
          <a:chOff x="0" y="0"/>
          <a:chExt cx="0" cy="0"/>
        </a:xfrm>
      </p:grpSpPr>
      <p:sp>
        <p:nvSpPr>
          <p:cNvPr id="174" name="Google Shape;174;p35"/>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5" name="Google Shape;175;p35"/>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176" name="Google Shape;176;p35"/>
          <p:cNvSpPr txBox="1"/>
          <p:nvPr>
            <p:ph type="title"/>
          </p:nvPr>
        </p:nvSpPr>
        <p:spPr>
          <a:xfrm>
            <a:off x="265500" y="1441867"/>
            <a:ext cx="4045200" cy="228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77" name="Google Shape;177;p35"/>
          <p:cNvSpPr txBox="1"/>
          <p:nvPr>
            <p:ph idx="1" type="subTitle"/>
          </p:nvPr>
        </p:nvSpPr>
        <p:spPr>
          <a:xfrm>
            <a:off x="265500" y="37936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78" name="Google Shape;178;p35"/>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79" name="Google Shape;179;p35"/>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0" name="Shape 180"/>
        <p:cNvGrpSpPr/>
        <p:nvPr/>
      </p:nvGrpSpPr>
      <p:grpSpPr>
        <a:xfrm>
          <a:off x="0" y="0"/>
          <a:ext cx="0" cy="0"/>
          <a:chOff x="0" y="0"/>
          <a:chExt cx="0" cy="0"/>
        </a:xfrm>
      </p:grpSpPr>
      <p:sp>
        <p:nvSpPr>
          <p:cNvPr id="181" name="Google Shape;181;p36"/>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82" name="Google Shape;182;p36"/>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3" name="Shape 183"/>
        <p:cNvGrpSpPr/>
        <p:nvPr/>
      </p:nvGrpSpPr>
      <p:grpSpPr>
        <a:xfrm>
          <a:off x="0" y="0"/>
          <a:ext cx="0" cy="0"/>
          <a:chOff x="0" y="0"/>
          <a:chExt cx="0" cy="0"/>
        </a:xfrm>
      </p:grpSpPr>
      <p:sp>
        <p:nvSpPr>
          <p:cNvPr id="184" name="Google Shape;184;p37"/>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85" name="Google Shape;185;p37"/>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86" name="Google Shape;186;p3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7" name="Shape 187"/>
        <p:cNvGrpSpPr/>
        <p:nvPr/>
      </p:nvGrpSpPr>
      <p:grpSpPr>
        <a:xfrm>
          <a:off x="0" y="0"/>
          <a:ext cx="0" cy="0"/>
          <a:chOff x="0" y="0"/>
          <a:chExt cx="0" cy="0"/>
        </a:xfrm>
      </p:grpSpPr>
      <p:sp>
        <p:nvSpPr>
          <p:cNvPr id="188" name="Google Shape;188;p38"/>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2.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2"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3" name="Google Shape;63;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4" name="Google Shape;64;p1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1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1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139" name="Shape 139"/>
        <p:cNvGrpSpPr/>
        <p:nvPr/>
      </p:nvGrpSpPr>
      <p:grpSpPr>
        <a:xfrm>
          <a:off x="0" y="0"/>
          <a:ext cx="0" cy="0"/>
          <a:chOff x="0" y="0"/>
          <a:chExt cx="0" cy="0"/>
        </a:xfrm>
      </p:grpSpPr>
      <p:sp>
        <p:nvSpPr>
          <p:cNvPr id="140" name="Google Shape;140;p27"/>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141" name="Google Shape;141;p27"/>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142" name="Google Shape;142;p27"/>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1.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0" Type="http://schemas.openxmlformats.org/officeDocument/2006/relationships/image" Target="../media/image29.jpg"/><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4.jpg"/><Relationship Id="rId4" Type="http://schemas.openxmlformats.org/officeDocument/2006/relationships/image" Target="../media/image26.jpg"/><Relationship Id="rId9" Type="http://schemas.openxmlformats.org/officeDocument/2006/relationships/image" Target="../media/image13.jpg"/><Relationship Id="rId5" Type="http://schemas.openxmlformats.org/officeDocument/2006/relationships/image" Target="../media/image12.jpg"/><Relationship Id="rId6" Type="http://schemas.openxmlformats.org/officeDocument/2006/relationships/image" Target="../media/image20.jpg"/><Relationship Id="rId7" Type="http://schemas.openxmlformats.org/officeDocument/2006/relationships/image" Target="../media/image19.jpg"/><Relationship Id="rId8" Type="http://schemas.openxmlformats.org/officeDocument/2006/relationships/image" Target="../media/image2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jp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2.jp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9.jp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0.jp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9.jp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jp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2.jp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10" Type="http://schemas.openxmlformats.org/officeDocument/2006/relationships/image" Target="../media/image29.jpg"/><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14.jpg"/><Relationship Id="rId4" Type="http://schemas.openxmlformats.org/officeDocument/2006/relationships/image" Target="../media/image26.jpg"/><Relationship Id="rId9" Type="http://schemas.openxmlformats.org/officeDocument/2006/relationships/image" Target="../media/image13.jpg"/><Relationship Id="rId5" Type="http://schemas.openxmlformats.org/officeDocument/2006/relationships/image" Target="../media/image12.jpg"/><Relationship Id="rId6" Type="http://schemas.openxmlformats.org/officeDocument/2006/relationships/image" Target="../media/image20.jpg"/><Relationship Id="rId7" Type="http://schemas.openxmlformats.org/officeDocument/2006/relationships/image" Target="../media/image19.jpg"/><Relationship Id="rId8" Type="http://schemas.openxmlformats.org/officeDocument/2006/relationships/image" Target="../media/image2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0" Type="http://schemas.openxmlformats.org/officeDocument/2006/relationships/image" Target="../media/image37.jpg"/><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28.jpg"/><Relationship Id="rId4" Type="http://schemas.openxmlformats.org/officeDocument/2006/relationships/image" Target="../media/image33.jpg"/><Relationship Id="rId9" Type="http://schemas.openxmlformats.org/officeDocument/2006/relationships/image" Target="../media/image35.jpg"/><Relationship Id="rId5" Type="http://schemas.openxmlformats.org/officeDocument/2006/relationships/image" Target="../media/image27.jpg"/><Relationship Id="rId6" Type="http://schemas.openxmlformats.org/officeDocument/2006/relationships/image" Target="../media/image49.jpg"/><Relationship Id="rId7" Type="http://schemas.openxmlformats.org/officeDocument/2006/relationships/image" Target="../media/image31.jpg"/><Relationship Id="rId8" Type="http://schemas.openxmlformats.org/officeDocument/2006/relationships/image" Target="../media/image3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8.jp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3.jp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7.jp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9.jp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1.jp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5.jp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7.jpg"/><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10" Type="http://schemas.openxmlformats.org/officeDocument/2006/relationships/image" Target="../media/image37.jpg"/><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28.jpg"/><Relationship Id="rId4" Type="http://schemas.openxmlformats.org/officeDocument/2006/relationships/image" Target="../media/image33.jpg"/><Relationship Id="rId9" Type="http://schemas.openxmlformats.org/officeDocument/2006/relationships/image" Target="../media/image35.jpg"/><Relationship Id="rId5" Type="http://schemas.openxmlformats.org/officeDocument/2006/relationships/image" Target="../media/image27.jpg"/><Relationship Id="rId6" Type="http://schemas.openxmlformats.org/officeDocument/2006/relationships/image" Target="../media/image49.jpg"/><Relationship Id="rId7" Type="http://schemas.openxmlformats.org/officeDocument/2006/relationships/image" Target="../media/image31.jpg"/><Relationship Id="rId8" Type="http://schemas.openxmlformats.org/officeDocument/2006/relationships/image" Target="../media/image3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0.pn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8.jpg"/><Relationship Id="rId4" Type="http://schemas.openxmlformats.org/officeDocument/2006/relationships/image" Target="../media/image43.png"/><Relationship Id="rId5" Type="http://schemas.openxmlformats.org/officeDocument/2006/relationships/image" Target="../media/image3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hyperlink" Target="http://www.youtube.com/watch?v=3P8q_dCU3RI" TargetMode="External"/><Relationship Id="rId4" Type="http://schemas.openxmlformats.org/officeDocument/2006/relationships/image" Target="../media/image47.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xml"/><Relationship Id="rId3" Type="http://schemas.openxmlformats.org/officeDocument/2006/relationships/image" Target="../media/image8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0.xml"/><Relationship Id="rId3" Type="http://schemas.openxmlformats.org/officeDocument/2006/relationships/image" Target="../media/image45.jpg"/><Relationship Id="rId4" Type="http://schemas.openxmlformats.org/officeDocument/2006/relationships/image" Target="../media/image40.jpg"/><Relationship Id="rId5" Type="http://schemas.openxmlformats.org/officeDocument/2006/relationships/image" Target="../media/image4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 Id="rId3" Type="http://schemas.openxmlformats.org/officeDocument/2006/relationships/image" Target="../media/image48.jpg"/><Relationship Id="rId4" Type="http://schemas.openxmlformats.org/officeDocument/2006/relationships/image" Target="../media/image46.jpg"/><Relationship Id="rId5" Type="http://schemas.openxmlformats.org/officeDocument/2006/relationships/image" Target="../media/image5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2.xml"/><Relationship Id="rId3" Type="http://schemas.openxmlformats.org/officeDocument/2006/relationships/image" Target="../media/image41.jp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3.xml"/><Relationship Id="rId3" Type="http://schemas.openxmlformats.org/officeDocument/2006/relationships/image" Target="../media/image54.jpg"/><Relationship Id="rId4" Type="http://schemas.openxmlformats.org/officeDocument/2006/relationships/image" Target="../media/image51.jpg"/><Relationship Id="rId5" Type="http://schemas.openxmlformats.org/officeDocument/2006/relationships/image" Target="../media/image6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4.xml"/><Relationship Id="rId3" Type="http://schemas.openxmlformats.org/officeDocument/2006/relationships/image" Target="../media/image57.jpg"/><Relationship Id="rId4" Type="http://schemas.openxmlformats.org/officeDocument/2006/relationships/image" Target="../media/image62.jpg"/><Relationship Id="rId5" Type="http://schemas.openxmlformats.org/officeDocument/2006/relationships/image" Target="../media/image5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5.xml"/><Relationship Id="rId3" Type="http://schemas.openxmlformats.org/officeDocument/2006/relationships/image" Target="../media/image59.jpg"/><Relationship Id="rId4" Type="http://schemas.openxmlformats.org/officeDocument/2006/relationships/image" Target="../media/image68.jpg"/><Relationship Id="rId5" Type="http://schemas.openxmlformats.org/officeDocument/2006/relationships/image" Target="../media/image6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6.xml"/><Relationship Id="rId3" Type="http://schemas.openxmlformats.org/officeDocument/2006/relationships/image" Target="../media/image74.jpg"/><Relationship Id="rId4" Type="http://schemas.openxmlformats.org/officeDocument/2006/relationships/image" Target="../media/image61.jpg"/><Relationship Id="rId5" Type="http://schemas.openxmlformats.org/officeDocument/2006/relationships/image" Target="../media/image8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7.xml"/><Relationship Id="rId3" Type="http://schemas.openxmlformats.org/officeDocument/2006/relationships/image" Target="../media/image72.jpg"/><Relationship Id="rId4" Type="http://schemas.openxmlformats.org/officeDocument/2006/relationships/image" Target="../media/image81.jpg"/><Relationship Id="rId5"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8.xml"/><Relationship Id="rId3" Type="http://schemas.openxmlformats.org/officeDocument/2006/relationships/image" Target="../media/image65.jpg"/><Relationship Id="rId4" Type="http://schemas.openxmlformats.org/officeDocument/2006/relationships/image" Target="../media/image6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9.xml"/><Relationship Id="rId3" Type="http://schemas.openxmlformats.org/officeDocument/2006/relationships/image" Target="../media/image76.jpg"/><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34.png"/><Relationship Id="rId4" Type="http://schemas.openxmlformats.org/officeDocument/2006/relationships/image" Target="../media/image5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0.png"/><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8.png"/><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7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71.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1" Type="http://schemas.openxmlformats.org/officeDocument/2006/relationships/image" Target="../media/image69.png"/><Relationship Id="rId10" Type="http://schemas.openxmlformats.org/officeDocument/2006/relationships/image" Target="../media/image78.png"/><Relationship Id="rId13" Type="http://schemas.openxmlformats.org/officeDocument/2006/relationships/image" Target="../media/image103.jpg"/><Relationship Id="rId12" Type="http://schemas.openxmlformats.org/officeDocument/2006/relationships/image" Target="../media/image85.png"/><Relationship Id="rId1" Type="http://schemas.openxmlformats.org/officeDocument/2006/relationships/slideLayout" Target="../slideLayouts/slideLayout5.xml"/><Relationship Id="rId2" Type="http://schemas.openxmlformats.org/officeDocument/2006/relationships/notesSlide" Target="../notesSlides/notesSlide70.xml"/><Relationship Id="rId3" Type="http://schemas.openxmlformats.org/officeDocument/2006/relationships/image" Target="../media/image90.jpg"/><Relationship Id="rId4" Type="http://schemas.openxmlformats.org/officeDocument/2006/relationships/image" Target="../media/image89.jpg"/><Relationship Id="rId9" Type="http://schemas.openxmlformats.org/officeDocument/2006/relationships/image" Target="../media/image77.png"/><Relationship Id="rId15" Type="http://schemas.openxmlformats.org/officeDocument/2006/relationships/image" Target="../media/image94.jpg"/><Relationship Id="rId14" Type="http://schemas.openxmlformats.org/officeDocument/2006/relationships/image" Target="../media/image95.jpg"/><Relationship Id="rId17" Type="http://schemas.openxmlformats.org/officeDocument/2006/relationships/image" Target="../media/image105.jpg"/><Relationship Id="rId16" Type="http://schemas.openxmlformats.org/officeDocument/2006/relationships/image" Target="../media/image93.jpg"/><Relationship Id="rId5" Type="http://schemas.openxmlformats.org/officeDocument/2006/relationships/image" Target="../media/image91.jpg"/><Relationship Id="rId19" Type="http://schemas.openxmlformats.org/officeDocument/2006/relationships/image" Target="../media/image79.png"/><Relationship Id="rId6" Type="http://schemas.openxmlformats.org/officeDocument/2006/relationships/image" Target="../media/image97.jpg"/><Relationship Id="rId18" Type="http://schemas.openxmlformats.org/officeDocument/2006/relationships/image" Target="../media/image107.jpg"/><Relationship Id="rId7" Type="http://schemas.openxmlformats.org/officeDocument/2006/relationships/image" Target="../media/image92.jpg"/><Relationship Id="rId8" Type="http://schemas.openxmlformats.org/officeDocument/2006/relationships/image" Target="../media/image73.png"/></Relationships>
</file>

<file path=ppt/slides/_rels/slide71.xml.rels><?xml version="1.0" encoding="UTF-8" standalone="yes"?><Relationships xmlns="http://schemas.openxmlformats.org/package/2006/relationships"><Relationship Id="rId11" Type="http://schemas.openxmlformats.org/officeDocument/2006/relationships/image" Target="../media/image69.png"/><Relationship Id="rId10" Type="http://schemas.openxmlformats.org/officeDocument/2006/relationships/image" Target="../media/image78.png"/><Relationship Id="rId13" Type="http://schemas.openxmlformats.org/officeDocument/2006/relationships/image" Target="../media/image103.jpg"/><Relationship Id="rId12" Type="http://schemas.openxmlformats.org/officeDocument/2006/relationships/image" Target="../media/image85.png"/><Relationship Id="rId1" Type="http://schemas.openxmlformats.org/officeDocument/2006/relationships/slideLayout" Target="../slideLayouts/slideLayout5.xml"/><Relationship Id="rId2" Type="http://schemas.openxmlformats.org/officeDocument/2006/relationships/notesSlide" Target="../notesSlides/notesSlide71.xml"/><Relationship Id="rId3" Type="http://schemas.openxmlformats.org/officeDocument/2006/relationships/image" Target="../media/image90.jpg"/><Relationship Id="rId4" Type="http://schemas.openxmlformats.org/officeDocument/2006/relationships/image" Target="../media/image89.jpg"/><Relationship Id="rId9" Type="http://schemas.openxmlformats.org/officeDocument/2006/relationships/image" Target="../media/image77.png"/><Relationship Id="rId15" Type="http://schemas.openxmlformats.org/officeDocument/2006/relationships/image" Target="../media/image94.jpg"/><Relationship Id="rId14" Type="http://schemas.openxmlformats.org/officeDocument/2006/relationships/image" Target="../media/image95.jpg"/><Relationship Id="rId17" Type="http://schemas.openxmlformats.org/officeDocument/2006/relationships/image" Target="../media/image105.jpg"/><Relationship Id="rId16" Type="http://schemas.openxmlformats.org/officeDocument/2006/relationships/image" Target="../media/image93.jpg"/><Relationship Id="rId5" Type="http://schemas.openxmlformats.org/officeDocument/2006/relationships/image" Target="../media/image91.jpg"/><Relationship Id="rId19" Type="http://schemas.openxmlformats.org/officeDocument/2006/relationships/image" Target="../media/image79.png"/><Relationship Id="rId6" Type="http://schemas.openxmlformats.org/officeDocument/2006/relationships/image" Target="../media/image97.jpg"/><Relationship Id="rId18" Type="http://schemas.openxmlformats.org/officeDocument/2006/relationships/image" Target="../media/image107.jpg"/><Relationship Id="rId7" Type="http://schemas.openxmlformats.org/officeDocument/2006/relationships/image" Target="../media/image92.jpg"/><Relationship Id="rId8" Type="http://schemas.openxmlformats.org/officeDocument/2006/relationships/image" Target="../media/image7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2.xml"/><Relationship Id="rId3" Type="http://schemas.openxmlformats.org/officeDocument/2006/relationships/image" Target="../media/image113.jpg"/><Relationship Id="rId4" Type="http://schemas.openxmlformats.org/officeDocument/2006/relationships/image" Target="../media/image110.jpg"/><Relationship Id="rId5" Type="http://schemas.openxmlformats.org/officeDocument/2006/relationships/image" Target="../media/image104.png"/><Relationship Id="rId6" Type="http://schemas.openxmlformats.org/officeDocument/2006/relationships/image" Target="../media/image129.jpg"/><Relationship Id="rId7" Type="http://schemas.openxmlformats.org/officeDocument/2006/relationships/image" Target="../media/image112.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image" Target="../media/image73.png"/><Relationship Id="rId4" Type="http://schemas.openxmlformats.org/officeDocument/2006/relationships/image" Target="../media/image7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7.xml"/><Relationship Id="rId3" Type="http://schemas.openxmlformats.org/officeDocument/2006/relationships/image" Target="../media/image11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8.xml"/><Relationship Id="rId3" Type="http://schemas.openxmlformats.org/officeDocument/2006/relationships/image" Target="../media/image114.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 Id="rId3" Type="http://schemas.openxmlformats.org/officeDocument/2006/relationships/image" Target="../media/image114.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 Id="rId3" Type="http://schemas.openxmlformats.org/officeDocument/2006/relationships/image" Target="../media/image106.png"/><Relationship Id="rId4" Type="http://schemas.openxmlformats.org/officeDocument/2006/relationships/image" Target="../media/image11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1.xml"/><Relationship Id="rId3" Type="http://schemas.openxmlformats.org/officeDocument/2006/relationships/image" Target="../media/image120.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2.xml"/><Relationship Id="rId3" Type="http://schemas.openxmlformats.org/officeDocument/2006/relationships/image" Target="../media/image54.jpg"/><Relationship Id="rId4" Type="http://schemas.openxmlformats.org/officeDocument/2006/relationships/image" Target="../media/image76.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3.xml"/><Relationship Id="rId3" Type="http://schemas.openxmlformats.org/officeDocument/2006/relationships/image" Target="../media/image121.jpg"/><Relationship Id="rId4" Type="http://schemas.openxmlformats.org/officeDocument/2006/relationships/image" Target="../media/image126.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4.xml"/><Relationship Id="rId3" Type="http://schemas.openxmlformats.org/officeDocument/2006/relationships/image" Target="../media/image154.png"/><Relationship Id="rId4" Type="http://schemas.openxmlformats.org/officeDocument/2006/relationships/image" Target="../media/image116.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5.xml"/><Relationship Id="rId3" Type="http://schemas.openxmlformats.org/officeDocument/2006/relationships/image" Target="../media/image12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7.xml"/><Relationship Id="rId3" Type="http://schemas.openxmlformats.org/officeDocument/2006/relationships/image" Target="../media/image127.png"/><Relationship Id="rId4" Type="http://schemas.openxmlformats.org/officeDocument/2006/relationships/image" Target="../media/image104.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9.xml"/><Relationship Id="rId3" Type="http://schemas.openxmlformats.org/officeDocument/2006/relationships/image" Target="../media/image13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0.xml"/><Relationship Id="rId3" Type="http://schemas.openxmlformats.org/officeDocument/2006/relationships/image" Target="../media/image12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1.xml"/><Relationship Id="rId3" Type="http://schemas.openxmlformats.org/officeDocument/2006/relationships/image" Target="../media/image13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2.xml"/><Relationship Id="rId3" Type="http://schemas.openxmlformats.org/officeDocument/2006/relationships/image" Target="../media/image14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3.xml"/><Relationship Id="rId3" Type="http://schemas.openxmlformats.org/officeDocument/2006/relationships/image" Target="../media/image13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4.xml"/><Relationship Id="rId3" Type="http://schemas.openxmlformats.org/officeDocument/2006/relationships/image" Target="../media/image132.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5.xml"/><Relationship Id="rId3" Type="http://schemas.openxmlformats.org/officeDocument/2006/relationships/image" Target="../media/image131.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6.xml"/><Relationship Id="rId3" Type="http://schemas.openxmlformats.org/officeDocument/2006/relationships/image" Target="../media/image127.png"/><Relationship Id="rId4" Type="http://schemas.openxmlformats.org/officeDocument/2006/relationships/image" Target="../media/image10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8.xml"/><Relationship Id="rId3" Type="http://schemas.openxmlformats.org/officeDocument/2006/relationships/image" Target="../media/image113.jpg"/><Relationship Id="rId4" Type="http://schemas.openxmlformats.org/officeDocument/2006/relationships/image" Target="../media/image110.jpg"/><Relationship Id="rId5" Type="http://schemas.openxmlformats.org/officeDocument/2006/relationships/image" Target="../media/image104.png"/><Relationship Id="rId6" Type="http://schemas.openxmlformats.org/officeDocument/2006/relationships/image" Target="../media/image129.jpg"/><Relationship Id="rId7" Type="http://schemas.openxmlformats.org/officeDocument/2006/relationships/image" Target="../media/image112.jpg"/><Relationship Id="rId8" Type="http://schemas.openxmlformats.org/officeDocument/2006/relationships/image" Target="../media/image14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1.xml"/><Relationship Id="rId3" Type="http://schemas.openxmlformats.org/officeDocument/2006/relationships/image" Target="../media/image152.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2.xml"/><Relationship Id="rId3" Type="http://schemas.openxmlformats.org/officeDocument/2006/relationships/image" Target="../media/image151.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3.xml"/><Relationship Id="rId3" Type="http://schemas.openxmlformats.org/officeDocument/2006/relationships/image" Target="../media/image150.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4.xml"/><Relationship Id="rId3" Type="http://schemas.openxmlformats.org/officeDocument/2006/relationships/image" Target="../media/image147.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5.xml"/><Relationship Id="rId3" Type="http://schemas.openxmlformats.org/officeDocument/2006/relationships/image" Target="../media/image153.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6.xml"/><Relationship Id="rId3" Type="http://schemas.openxmlformats.org/officeDocument/2006/relationships/image" Target="../media/image149.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8.xml"/><Relationship Id="rId3" Type="http://schemas.openxmlformats.org/officeDocument/2006/relationships/image" Target="../media/image8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 Id="rId3" Type="http://schemas.openxmlformats.org/officeDocument/2006/relationships/image" Target="../media/image14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 Id="rId3" Type="http://schemas.openxmlformats.org/officeDocument/2006/relationships/image" Target="../media/image13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11.xml"/><Relationship Id="rId3" Type="http://schemas.openxmlformats.org/officeDocument/2006/relationships/image" Target="../media/image143.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39" title="IMG-7327.JPG"/>
          <p:cNvPicPr preferRelativeResize="0"/>
          <p:nvPr/>
        </p:nvPicPr>
        <p:blipFill rotWithShape="1">
          <a:blip r:embed="rId3">
            <a:alphaModFix/>
          </a:blip>
          <a:srcRect b="249" l="0" r="0" t="249"/>
          <a:stretch/>
        </p:blipFill>
        <p:spPr>
          <a:xfrm>
            <a:off x="0" y="0"/>
            <a:ext cx="9189852" cy="6858025"/>
          </a:xfrm>
          <a:prstGeom prst="rect">
            <a:avLst/>
          </a:prstGeom>
          <a:noFill/>
          <a:ln>
            <a:noFill/>
          </a:ln>
        </p:spPr>
      </p:pic>
      <p:sp>
        <p:nvSpPr>
          <p:cNvPr id="194" name="Google Shape;194;p39"/>
          <p:cNvSpPr txBox="1"/>
          <p:nvPr/>
        </p:nvSpPr>
        <p:spPr>
          <a:xfrm>
            <a:off x="0" y="0"/>
            <a:ext cx="4356000" cy="73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Today you need</a:t>
            </a:r>
            <a:endParaRPr sz="4800">
              <a:solidFill>
                <a:srgbClr val="00FF00"/>
              </a:solidFill>
              <a:latin typeface="Average"/>
              <a:ea typeface="Average"/>
              <a:cs typeface="Average"/>
              <a:sym typeface="Average"/>
            </a:endParaRPr>
          </a:p>
        </p:txBody>
      </p:sp>
      <p:sp>
        <p:nvSpPr>
          <p:cNvPr id="195" name="Google Shape;195;p39"/>
          <p:cNvSpPr txBox="1"/>
          <p:nvPr/>
        </p:nvSpPr>
        <p:spPr>
          <a:xfrm>
            <a:off x="-126668" y="6272242"/>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rgbClr val="FFFFFF"/>
                </a:solidFill>
                <a:latin typeface="Average"/>
                <a:ea typeface="Average"/>
                <a:cs typeface="Average"/>
                <a:sym typeface="Average"/>
              </a:rPr>
              <a:t>Painting workbook</a:t>
            </a:r>
            <a:endParaRPr b="1" sz="3000">
              <a:solidFill>
                <a:srgbClr val="CACACA"/>
              </a:solidFill>
              <a:latin typeface="Average"/>
              <a:ea typeface="Average"/>
              <a:cs typeface="Average"/>
              <a:sym typeface="Average"/>
            </a:endParaRPr>
          </a:p>
        </p:txBody>
      </p:sp>
      <p:sp>
        <p:nvSpPr>
          <p:cNvPr id="196" name="Google Shape;196;p39"/>
          <p:cNvSpPr txBox="1"/>
          <p:nvPr/>
        </p:nvSpPr>
        <p:spPr>
          <a:xfrm>
            <a:off x="4356000" y="823500"/>
            <a:ext cx="4641300" cy="8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rgbClr val="FFFFFF"/>
                </a:solidFill>
                <a:latin typeface="Average"/>
                <a:ea typeface="Average"/>
                <a:cs typeface="Average"/>
                <a:sym typeface="Average"/>
              </a:rPr>
              <a:t>Art kit with brushes</a:t>
            </a:r>
            <a:endParaRPr b="1" sz="3000">
              <a:solidFill>
                <a:srgbClr val="CACACA"/>
              </a:solidFill>
              <a:latin typeface="Average"/>
              <a:ea typeface="Average"/>
              <a:cs typeface="Average"/>
              <a:sym typeface="Average"/>
            </a:endParaRPr>
          </a:p>
        </p:txBody>
      </p:sp>
      <p:sp>
        <p:nvSpPr>
          <p:cNvPr id="197" name="Google Shape;197;p39"/>
          <p:cNvSpPr/>
          <p:nvPr/>
        </p:nvSpPr>
        <p:spPr>
          <a:xfrm>
            <a:off x="2640452" y="5227761"/>
            <a:ext cx="891300" cy="2163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198" name="Google Shape;198;p39"/>
          <p:cNvSpPr txBox="1"/>
          <p:nvPr/>
        </p:nvSpPr>
        <p:spPr>
          <a:xfrm>
            <a:off x="5608900" y="2325988"/>
            <a:ext cx="14355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latin typeface="Average"/>
                <a:ea typeface="Average"/>
                <a:cs typeface="Average"/>
                <a:sym typeface="Average"/>
              </a:rPr>
              <a:t>Palette</a:t>
            </a:r>
            <a:endParaRPr b="1" sz="3000">
              <a:latin typeface="Average"/>
              <a:ea typeface="Average"/>
              <a:cs typeface="Average"/>
              <a:sym typeface="Average"/>
            </a:endParaRPr>
          </a:p>
        </p:txBody>
      </p:sp>
      <p:sp>
        <p:nvSpPr>
          <p:cNvPr id="199" name="Google Shape;199;p39"/>
          <p:cNvSpPr txBox="1"/>
          <p:nvPr/>
        </p:nvSpPr>
        <p:spPr>
          <a:xfrm>
            <a:off x="7373050" y="4779175"/>
            <a:ext cx="1816800" cy="203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Nope!</a:t>
            </a:r>
            <a:endParaRPr sz="4800">
              <a:solidFill>
                <a:srgbClr val="00FF00"/>
              </a:solidFill>
              <a:latin typeface="Oswald"/>
              <a:ea typeface="Oswald"/>
              <a:cs typeface="Oswald"/>
              <a:sym typeface="Oswald"/>
            </a:endParaRPr>
          </a:p>
          <a:p>
            <a:pPr indent="0" lvl="0" marL="0" rtl="0" algn="ctr">
              <a:spcBef>
                <a:spcPts val="0"/>
              </a:spcBef>
              <a:spcAft>
                <a:spcPts val="0"/>
              </a:spcAft>
              <a:buNone/>
            </a:pPr>
            <a:r>
              <a:rPr lang="en" sz="7200">
                <a:solidFill>
                  <a:srgbClr val="00FF00"/>
                </a:solidFill>
                <a:latin typeface="Oswald"/>
                <a:ea typeface="Oswald"/>
                <a:cs typeface="Oswald"/>
                <a:sym typeface="Oswald"/>
              </a:rPr>
              <a:t>📵</a:t>
            </a:r>
            <a:endParaRPr sz="7200"/>
          </a:p>
        </p:txBody>
      </p:sp>
      <p:sp>
        <p:nvSpPr>
          <p:cNvPr id="200" name="Google Shape;200;p39"/>
          <p:cNvSpPr txBox="1"/>
          <p:nvPr/>
        </p:nvSpPr>
        <p:spPr>
          <a:xfrm>
            <a:off x="45150" y="707150"/>
            <a:ext cx="42657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rgbClr val="FFFFFF"/>
                </a:solidFill>
                <a:latin typeface="Average"/>
                <a:ea typeface="Average"/>
                <a:cs typeface="Average"/>
                <a:sym typeface="Average"/>
              </a:rPr>
              <a:t>Two containers of water</a:t>
            </a:r>
            <a:endParaRPr b="1" sz="3000">
              <a:solidFill>
                <a:srgbClr val="CACACA"/>
              </a:solidFill>
              <a:latin typeface="Average"/>
              <a:ea typeface="Average"/>
              <a:cs typeface="Average"/>
              <a:sym typeface="Average"/>
            </a:endParaRPr>
          </a:p>
        </p:txBody>
      </p:sp>
      <p:sp>
        <p:nvSpPr>
          <p:cNvPr id="201" name="Google Shape;201;p39"/>
          <p:cNvSpPr txBox="1"/>
          <p:nvPr/>
        </p:nvSpPr>
        <p:spPr>
          <a:xfrm>
            <a:off x="4497175" y="3157050"/>
            <a:ext cx="3967800" cy="1107900"/>
          </a:xfrm>
          <a:prstGeom prst="rect">
            <a:avLst/>
          </a:prstGeom>
          <a:solidFill>
            <a:srgbClr val="616161">
              <a:alpha val="5375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Start by wetting your </a:t>
            </a:r>
            <a:endParaRPr sz="3000">
              <a:solidFill>
                <a:srgbClr val="FFFFFF"/>
              </a:solidFill>
              <a:latin typeface="Oswald"/>
              <a:ea typeface="Oswald"/>
              <a:cs typeface="Oswald"/>
              <a:sym typeface="Oswald"/>
            </a:endParaRPr>
          </a:p>
          <a:p>
            <a:pPr indent="0" lvl="0" marL="0" rtl="0" algn="ctr">
              <a:spcBef>
                <a:spcPts val="0"/>
              </a:spcBef>
              <a:spcAft>
                <a:spcPts val="0"/>
              </a:spcAft>
              <a:buNone/>
            </a:pPr>
            <a:r>
              <a:rPr lang="en" sz="3000">
                <a:solidFill>
                  <a:srgbClr val="00FFFF"/>
                </a:solidFill>
                <a:latin typeface="Oswald"/>
                <a:ea typeface="Oswald"/>
                <a:cs typeface="Oswald"/>
                <a:sym typeface="Oswald"/>
              </a:rPr>
              <a:t>cyan</a:t>
            </a:r>
            <a:r>
              <a:rPr lang="en" sz="3000">
                <a:solidFill>
                  <a:srgbClr val="FFFFFF"/>
                </a:solidFill>
                <a:latin typeface="Oswald"/>
                <a:ea typeface="Oswald"/>
                <a:cs typeface="Oswald"/>
                <a:sym typeface="Oswald"/>
              </a:rPr>
              <a:t>, </a:t>
            </a:r>
            <a:r>
              <a:rPr lang="en" sz="3000">
                <a:solidFill>
                  <a:srgbClr val="FFFF00"/>
                </a:solidFill>
                <a:latin typeface="Oswald"/>
                <a:ea typeface="Oswald"/>
                <a:cs typeface="Oswald"/>
                <a:sym typeface="Oswald"/>
              </a:rPr>
              <a:t>yellow</a:t>
            </a:r>
            <a:r>
              <a:rPr lang="en" sz="3000">
                <a:latin typeface="Oswald"/>
                <a:ea typeface="Oswald"/>
                <a:cs typeface="Oswald"/>
                <a:sym typeface="Oswald"/>
              </a:rPr>
              <a:t>, and</a:t>
            </a:r>
            <a:r>
              <a:rPr lang="en" sz="3000">
                <a:solidFill>
                  <a:srgbClr val="FFFFFF"/>
                </a:solidFill>
                <a:latin typeface="Oswald"/>
                <a:ea typeface="Oswald"/>
                <a:cs typeface="Oswald"/>
                <a:sym typeface="Oswald"/>
              </a:rPr>
              <a:t> </a:t>
            </a:r>
            <a:r>
              <a:rPr lang="en" sz="3000">
                <a:solidFill>
                  <a:srgbClr val="FF00FF"/>
                </a:solidFill>
                <a:latin typeface="Oswald"/>
                <a:ea typeface="Oswald"/>
                <a:cs typeface="Oswald"/>
                <a:sym typeface="Oswald"/>
              </a:rPr>
              <a:t>magenta</a:t>
            </a:r>
            <a:endParaRPr sz="3000">
              <a:solidFill>
                <a:srgbClr val="CACACA"/>
              </a:solidFill>
              <a:latin typeface="Average"/>
              <a:ea typeface="Average"/>
              <a:cs typeface="Average"/>
              <a:sym typeface="Average"/>
            </a:endParaRPr>
          </a:p>
        </p:txBody>
      </p:sp>
      <p:sp>
        <p:nvSpPr>
          <p:cNvPr id="202" name="Google Shape;202;p39"/>
          <p:cNvSpPr txBox="1"/>
          <p:nvPr/>
        </p:nvSpPr>
        <p:spPr>
          <a:xfrm>
            <a:off x="4129181" y="4835725"/>
            <a:ext cx="2031900" cy="139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rgbClr val="434343"/>
                </a:solidFill>
                <a:latin typeface="Average"/>
                <a:ea typeface="Average"/>
                <a:cs typeface="Average"/>
                <a:sym typeface="Average"/>
              </a:rPr>
              <a:t>Scrap of paper towel</a:t>
            </a:r>
            <a:endParaRPr b="1" sz="3000">
              <a:solidFill>
                <a:srgbClr val="434343"/>
              </a:solidFill>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6" name="Shape 206"/>
        <p:cNvGrpSpPr/>
        <p:nvPr/>
      </p:nvGrpSpPr>
      <p:grpSpPr>
        <a:xfrm>
          <a:off x="0" y="0"/>
          <a:ext cx="0" cy="0"/>
          <a:chOff x="0" y="0"/>
          <a:chExt cx="0" cy="0"/>
        </a:xfrm>
      </p:grpSpPr>
      <p:sp>
        <p:nvSpPr>
          <p:cNvPr descr="All text" id="207" name="Google Shape;207;p40"/>
          <p:cNvSpPr txBox="1"/>
          <p:nvPr/>
        </p:nvSpPr>
        <p:spPr>
          <a:xfrm>
            <a:off x="457700" y="0"/>
            <a:ext cx="8223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So what am I doing today?</a:t>
            </a:r>
            <a:endParaRPr b="1" sz="3600">
              <a:solidFill>
                <a:srgbClr val="FFFFFF"/>
              </a:solidFill>
              <a:latin typeface="Average"/>
              <a:ea typeface="Average"/>
              <a:cs typeface="Average"/>
              <a:sym typeface="Average"/>
            </a:endParaRPr>
          </a:p>
          <a:p>
            <a:pPr indent="0" lvl="0" marL="457200" rtl="0" algn="l">
              <a:lnSpc>
                <a:spcPct val="115000"/>
              </a:lnSpc>
              <a:spcBef>
                <a:spcPts val="1000"/>
              </a:spcBef>
              <a:spcAft>
                <a:spcPts val="0"/>
              </a:spcAft>
              <a:buNone/>
            </a:pPr>
            <a:r>
              <a:t/>
            </a:r>
            <a:endParaRPr b="1" sz="2400">
              <a:solidFill>
                <a:srgbClr val="FFFFFF"/>
              </a:solidFill>
              <a:latin typeface="Average"/>
              <a:ea typeface="Average"/>
              <a:cs typeface="Average"/>
              <a:sym typeface="Average"/>
            </a:endParaRPr>
          </a:p>
          <a:p>
            <a:pPr indent="-381000" lvl="0" marL="457200" rtl="0" algn="l">
              <a:lnSpc>
                <a:spcPct val="115000"/>
              </a:lnSpc>
              <a:spcBef>
                <a:spcPts val="1600"/>
              </a:spcBef>
              <a:spcAft>
                <a:spcPts val="0"/>
              </a:spcAft>
              <a:buClr>
                <a:srgbClr val="CACACA"/>
              </a:buClr>
              <a:buSzPts val="2400"/>
              <a:buFont typeface="Average"/>
              <a:buAutoNum type="arabicPeriod"/>
            </a:pPr>
            <a:r>
              <a:rPr b="1" lang="en" sz="2400">
                <a:solidFill>
                  <a:srgbClr val="FFFFFF"/>
                </a:solidFill>
                <a:latin typeface="Average"/>
                <a:ea typeface="Average"/>
                <a:cs typeface="Average"/>
                <a:sym typeface="Average"/>
              </a:rPr>
              <a:t>Finish your colour wheels first</a:t>
            </a:r>
            <a:r>
              <a:rPr lang="en" sz="2400">
                <a:solidFill>
                  <a:srgbClr val="CACACA"/>
                </a:solidFill>
                <a:latin typeface="Average"/>
                <a:ea typeface="Average"/>
                <a:cs typeface="Average"/>
                <a:sym typeface="Average"/>
              </a:rPr>
              <a:t>, with both the pure colours on the outside and the grey colours on the inside. </a:t>
            </a:r>
            <a:br>
              <a:rPr lang="en" sz="2400">
                <a:solidFill>
                  <a:srgbClr val="CACACA"/>
                </a:solidFill>
                <a:latin typeface="Average"/>
                <a:ea typeface="Average"/>
                <a:cs typeface="Average"/>
                <a:sym typeface="Average"/>
              </a:rPr>
            </a:br>
            <a:endParaRPr sz="2400">
              <a:solidFill>
                <a:srgbClr val="CACACA"/>
              </a:solidFill>
              <a:latin typeface="Average"/>
              <a:ea typeface="Average"/>
              <a:cs typeface="Average"/>
              <a:sym typeface="Average"/>
            </a:endParaRPr>
          </a:p>
          <a:p>
            <a:pPr indent="-381000" lvl="0" marL="457200" rtl="0" algn="l">
              <a:lnSpc>
                <a:spcPct val="115000"/>
              </a:lnSpc>
              <a:spcBef>
                <a:spcPts val="0"/>
              </a:spcBef>
              <a:spcAft>
                <a:spcPts val="0"/>
              </a:spcAft>
              <a:buClr>
                <a:srgbClr val="CACACA"/>
              </a:buClr>
              <a:buSzPts val="2400"/>
              <a:buFont typeface="Average"/>
              <a:buAutoNum type="arabicPeriod"/>
            </a:pPr>
            <a:r>
              <a:rPr lang="en" sz="2400">
                <a:solidFill>
                  <a:srgbClr val="CACACA"/>
                </a:solidFill>
                <a:latin typeface="Average"/>
                <a:ea typeface="Average"/>
                <a:cs typeface="Average"/>
                <a:sym typeface="Average"/>
              </a:rPr>
              <a:t>Then choose one of the </a:t>
            </a:r>
            <a:r>
              <a:rPr b="1" lang="en" sz="2400">
                <a:solidFill>
                  <a:srgbClr val="FFFFFF"/>
                </a:solidFill>
                <a:latin typeface="Average"/>
                <a:ea typeface="Average"/>
                <a:cs typeface="Average"/>
                <a:sym typeface="Average"/>
              </a:rPr>
              <a:t>black and white matching</a:t>
            </a:r>
            <a:r>
              <a:rPr lang="en" sz="2400">
                <a:solidFill>
                  <a:srgbClr val="CACACA"/>
                </a:solidFill>
                <a:latin typeface="Average"/>
                <a:ea typeface="Average"/>
                <a:cs typeface="Average"/>
                <a:sym typeface="Average"/>
              </a:rPr>
              <a:t> exercises. </a:t>
            </a:r>
            <a:br>
              <a:rPr lang="en" sz="2400">
                <a:solidFill>
                  <a:srgbClr val="CACACA"/>
                </a:solidFill>
                <a:latin typeface="Average"/>
                <a:ea typeface="Average"/>
                <a:cs typeface="Average"/>
                <a:sym typeface="Average"/>
              </a:rPr>
            </a:br>
            <a:endParaRPr sz="2400">
              <a:solidFill>
                <a:srgbClr val="CACACA"/>
              </a:solidFill>
              <a:latin typeface="Average"/>
              <a:ea typeface="Average"/>
              <a:cs typeface="Average"/>
              <a:sym typeface="Average"/>
            </a:endParaRPr>
          </a:p>
          <a:p>
            <a:pPr indent="-381000" lvl="0" marL="457200" rtl="0" algn="l">
              <a:lnSpc>
                <a:spcPct val="115000"/>
              </a:lnSpc>
              <a:spcBef>
                <a:spcPts val="0"/>
              </a:spcBef>
              <a:spcAft>
                <a:spcPts val="0"/>
              </a:spcAft>
              <a:buClr>
                <a:srgbClr val="CACACA"/>
              </a:buClr>
              <a:buSzPts val="2400"/>
              <a:buFont typeface="Average"/>
              <a:buAutoNum type="arabicPeriod"/>
            </a:pPr>
            <a:r>
              <a:rPr lang="en" sz="2400">
                <a:solidFill>
                  <a:srgbClr val="CACACA"/>
                </a:solidFill>
                <a:latin typeface="Average"/>
                <a:ea typeface="Average"/>
                <a:cs typeface="Average"/>
                <a:sym typeface="Average"/>
              </a:rPr>
              <a:t>When you are done that, show your teacher, and then you can choose a </a:t>
            </a:r>
            <a:r>
              <a:rPr b="1" lang="en" sz="2400">
                <a:solidFill>
                  <a:srgbClr val="FFFFFF"/>
                </a:solidFill>
                <a:latin typeface="Average"/>
                <a:ea typeface="Average"/>
                <a:cs typeface="Average"/>
                <a:sym typeface="Average"/>
              </a:rPr>
              <a:t>colour matching</a:t>
            </a:r>
            <a:r>
              <a:rPr lang="en" sz="2400">
                <a:solidFill>
                  <a:srgbClr val="CACACA"/>
                </a:solidFill>
                <a:latin typeface="Average"/>
                <a:ea typeface="Average"/>
                <a:cs typeface="Average"/>
                <a:sym typeface="Average"/>
              </a:rPr>
              <a:t> exercise. </a:t>
            </a:r>
            <a:br>
              <a:rPr lang="en" sz="2400">
                <a:solidFill>
                  <a:srgbClr val="CACACA"/>
                </a:solidFill>
                <a:latin typeface="Average"/>
                <a:ea typeface="Average"/>
                <a:cs typeface="Average"/>
                <a:sym typeface="Average"/>
              </a:rPr>
            </a:br>
            <a:endParaRPr sz="2400">
              <a:solidFill>
                <a:srgbClr val="CACACA"/>
              </a:solidFill>
              <a:latin typeface="Average"/>
              <a:ea typeface="Average"/>
              <a:cs typeface="Average"/>
              <a:sym typeface="Average"/>
            </a:endParaRPr>
          </a:p>
          <a:p>
            <a:pPr indent="-381000" lvl="0" marL="457200" rtl="0" algn="l">
              <a:lnSpc>
                <a:spcPct val="115000"/>
              </a:lnSpc>
              <a:spcBef>
                <a:spcPts val="0"/>
              </a:spcBef>
              <a:spcAft>
                <a:spcPts val="0"/>
              </a:spcAft>
              <a:buClr>
                <a:srgbClr val="CACACA"/>
              </a:buClr>
              <a:buSzPts val="2400"/>
              <a:buFont typeface="Average"/>
              <a:buAutoNum type="arabicPeriod"/>
            </a:pPr>
            <a:r>
              <a:rPr lang="en" sz="2400">
                <a:solidFill>
                  <a:srgbClr val="CACACA"/>
                </a:solidFill>
                <a:latin typeface="Average"/>
                <a:ea typeface="Average"/>
                <a:cs typeface="Average"/>
                <a:sym typeface="Average"/>
              </a:rPr>
              <a:t>Remember, you want to improve your </a:t>
            </a:r>
            <a:r>
              <a:rPr b="1" lang="en" sz="2400">
                <a:solidFill>
                  <a:srgbClr val="FFFFFF"/>
                </a:solidFill>
                <a:latin typeface="Average"/>
                <a:ea typeface="Average"/>
                <a:cs typeface="Average"/>
                <a:sym typeface="Average"/>
              </a:rPr>
              <a:t>mixing skills</a:t>
            </a:r>
            <a:r>
              <a:rPr lang="en" sz="2400">
                <a:solidFill>
                  <a:srgbClr val="CACACA"/>
                </a:solidFill>
                <a:latin typeface="Average"/>
                <a:ea typeface="Average"/>
                <a:cs typeface="Average"/>
                <a:sym typeface="Average"/>
              </a:rPr>
              <a:t>. Take </a:t>
            </a:r>
            <a:r>
              <a:rPr b="1" lang="en" sz="2400">
                <a:solidFill>
                  <a:srgbClr val="FFFFFF"/>
                </a:solidFill>
                <a:latin typeface="Average"/>
                <a:ea typeface="Average"/>
                <a:cs typeface="Average"/>
                <a:sym typeface="Average"/>
              </a:rPr>
              <a:t>your time</a:t>
            </a:r>
            <a:r>
              <a:rPr lang="en" sz="2400">
                <a:solidFill>
                  <a:srgbClr val="CACACA"/>
                </a:solidFill>
                <a:latin typeface="Average"/>
                <a:ea typeface="Average"/>
                <a:cs typeface="Average"/>
                <a:sym typeface="Average"/>
              </a:rPr>
              <a:t> and focus on </a:t>
            </a:r>
            <a:r>
              <a:rPr b="1" lang="en" sz="2400">
                <a:solidFill>
                  <a:srgbClr val="FFFFFF"/>
                </a:solidFill>
                <a:latin typeface="Average"/>
                <a:ea typeface="Average"/>
                <a:cs typeface="Average"/>
                <a:sym typeface="Average"/>
              </a:rPr>
              <a:t>mixing colours accurately</a:t>
            </a:r>
            <a:r>
              <a:rPr lang="en" sz="2400">
                <a:solidFill>
                  <a:srgbClr val="CACACA"/>
                </a:solidFill>
                <a:latin typeface="Average"/>
                <a:ea typeface="Average"/>
                <a:cs typeface="Average"/>
                <a:sym typeface="Average"/>
              </a:rPr>
              <a:t>.</a:t>
            </a:r>
            <a:endParaRPr sz="2400">
              <a:solidFill>
                <a:srgbClr val="CACACA"/>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1"/>
          <p:cNvSpPr txBox="1"/>
          <p:nvPr/>
        </p:nvSpPr>
        <p:spPr>
          <a:xfrm>
            <a:off x="5524500" y="125"/>
            <a:ext cx="3619500" cy="5029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Raelis Vasquez </a:t>
            </a:r>
            <a:r>
              <a:rPr i="1" lang="en" sz="2400">
                <a:solidFill>
                  <a:srgbClr val="B7B7B7"/>
                </a:solidFill>
                <a:latin typeface="Cabin"/>
                <a:ea typeface="Cabin"/>
                <a:cs typeface="Cabin"/>
                <a:sym typeface="Cabin"/>
              </a:rPr>
              <a:t>@raelis (New Jersey &amp;  New York City)</a:t>
            </a:r>
            <a:endParaRPr b="1" i="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b="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rPr b="1" i="1" lang="en" sz="2400">
                <a:solidFill>
                  <a:srgbClr val="FFFFFF"/>
                </a:solidFill>
                <a:latin typeface="Cabin"/>
                <a:ea typeface="Cabin"/>
                <a:cs typeface="Cabin"/>
                <a:sym typeface="Cabin"/>
              </a:rPr>
              <a:t>In pursuit of warmth</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2019</a:t>
            </a:r>
            <a:endParaRPr sz="2400">
              <a:solidFill>
                <a:srgbClr val="B7B7B7"/>
              </a:solidFill>
              <a:latin typeface="Cabin"/>
              <a:ea typeface="Cabin"/>
              <a:cs typeface="Cabin"/>
              <a:sym typeface="Cabin"/>
            </a:endParaRPr>
          </a:p>
          <a:p>
            <a:pPr indent="0" lvl="0" marL="0" marR="0" rtl="0" algn="l">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oil on canvas</a:t>
            </a:r>
            <a:endParaRPr sz="2400">
              <a:solidFill>
                <a:srgbClr val="B7B7B7"/>
              </a:solidFill>
              <a:latin typeface="Cabin"/>
              <a:ea typeface="Cabin"/>
              <a:cs typeface="Cabin"/>
              <a:sym typeface="Cabin"/>
            </a:endParaRPr>
          </a:p>
        </p:txBody>
      </p:sp>
      <p:pic>
        <p:nvPicPr>
          <p:cNvPr descr="Image from https://instagram.fyaw1-1.fna.fbcdn.net/vp/f567476d3936263a1ada9e8996f304d0/5E542AE9/t51.2885-15/sh0.08/e35/p750x750/75333951_147006726668090_9030786375538910096_n.jpg?_nc_ht=instagram.fyaw1-1.fna.fbcdn.net&amp;_nc_cat=102" id="213" name="Google Shape;213;p41"/>
          <p:cNvPicPr preferRelativeResize="0"/>
          <p:nvPr/>
        </p:nvPicPr>
        <p:blipFill>
          <a:blip r:embed="rId3">
            <a:alphaModFix/>
          </a:blip>
          <a:stretch>
            <a:fillRect/>
          </a:stretch>
        </p:blipFill>
        <p:spPr>
          <a:xfrm>
            <a:off x="0" y="0"/>
            <a:ext cx="5495925" cy="6858000"/>
          </a:xfrm>
          <a:prstGeom prst="rect">
            <a:avLst/>
          </a:prstGeom>
          <a:noFill/>
          <a:ln>
            <a:noFill/>
          </a:ln>
        </p:spPr>
      </p:pic>
      <p:pic>
        <p:nvPicPr>
          <p:cNvPr id="214" name="Google Shape;214;p41"/>
          <p:cNvPicPr preferRelativeResize="0"/>
          <p:nvPr/>
        </p:nvPicPr>
        <p:blipFill>
          <a:blip r:embed="rId4">
            <a:alphaModFix/>
          </a:blip>
          <a:stretch>
            <a:fillRect/>
          </a:stretch>
        </p:blipFill>
        <p:spPr>
          <a:xfrm>
            <a:off x="6419850" y="5029325"/>
            <a:ext cx="1828800" cy="1828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2"/>
          <p:cNvSpPr txBox="1"/>
          <p:nvPr/>
        </p:nvSpPr>
        <p:spPr>
          <a:xfrm>
            <a:off x="5265425" y="400"/>
            <a:ext cx="3878700" cy="449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dk1"/>
                </a:solidFill>
                <a:latin typeface="Cabin"/>
                <a:ea typeface="Cabin"/>
                <a:cs typeface="Cabin"/>
                <a:sym typeface="Cabin"/>
              </a:rPr>
              <a:t>KAWISAIENHNE</a:t>
            </a:r>
            <a:endParaRPr b="1" sz="2400">
              <a:solidFill>
                <a:schemeClr val="dk1"/>
              </a:solidFill>
              <a:latin typeface="Cabin"/>
              <a:ea typeface="Cabin"/>
              <a:cs typeface="Cabin"/>
              <a:sym typeface="Cabin"/>
            </a:endParaRPr>
          </a:p>
          <a:p>
            <a:pPr indent="0" lvl="0" marL="0" marR="0" rtl="0" algn="ctr">
              <a:lnSpc>
                <a:spcPct val="100000"/>
              </a:lnSpc>
              <a:spcBef>
                <a:spcPts val="0"/>
              </a:spcBef>
              <a:spcAft>
                <a:spcPts val="0"/>
              </a:spcAft>
              <a:buNone/>
            </a:pPr>
            <a:r>
              <a:rPr i="1" lang="en" sz="2400">
                <a:solidFill>
                  <a:srgbClr val="B7B7B7"/>
                </a:solidFill>
                <a:latin typeface="Cabin"/>
                <a:ea typeface="Cabin"/>
                <a:cs typeface="Cabin"/>
                <a:sym typeface="Cabin"/>
              </a:rPr>
              <a:t>@shebringstheice</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i="1" lang="en" sz="2400">
                <a:solidFill>
                  <a:srgbClr val="B7B7B7"/>
                </a:solidFill>
                <a:latin typeface="Cabin"/>
                <a:ea typeface="Cabin"/>
                <a:cs typeface="Cabin"/>
                <a:sym typeface="Cabin"/>
              </a:rPr>
              <a:t>beaded flower patch</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i="1" lang="en" sz="2400">
                <a:solidFill>
                  <a:srgbClr val="B7B7B7"/>
                </a:solidFill>
                <a:latin typeface="Cabin"/>
                <a:ea typeface="Cabin"/>
                <a:cs typeface="Cabin"/>
                <a:sym typeface="Cabin"/>
              </a:rPr>
              <a:t>2022</a:t>
            </a:r>
            <a:endParaRPr i="1" sz="2400">
              <a:solidFill>
                <a:srgbClr val="B7B7B7"/>
              </a:solidFill>
              <a:latin typeface="Cabin"/>
              <a:ea typeface="Cabin"/>
              <a:cs typeface="Cabin"/>
              <a:sym typeface="Cabin"/>
            </a:endParaRPr>
          </a:p>
        </p:txBody>
      </p:sp>
      <p:pic>
        <p:nvPicPr>
          <p:cNvPr id="220" name="Google Shape;220;p42"/>
          <p:cNvPicPr preferRelativeResize="0"/>
          <p:nvPr/>
        </p:nvPicPr>
        <p:blipFill>
          <a:blip r:embed="rId3">
            <a:alphaModFix/>
          </a:blip>
          <a:stretch>
            <a:fillRect/>
          </a:stretch>
        </p:blipFill>
        <p:spPr>
          <a:xfrm>
            <a:off x="0" y="0"/>
            <a:ext cx="5265413" cy="6858000"/>
          </a:xfrm>
          <a:prstGeom prst="rect">
            <a:avLst/>
          </a:prstGeom>
          <a:noFill/>
          <a:ln>
            <a:noFill/>
          </a:ln>
        </p:spPr>
      </p:pic>
      <p:pic>
        <p:nvPicPr>
          <p:cNvPr id="221" name="Google Shape;221;p42"/>
          <p:cNvPicPr preferRelativeResize="0"/>
          <p:nvPr/>
        </p:nvPicPr>
        <p:blipFill>
          <a:blip r:embed="rId4">
            <a:alphaModFix/>
          </a:blip>
          <a:stretch>
            <a:fillRect/>
          </a:stretch>
        </p:blipFill>
        <p:spPr>
          <a:xfrm>
            <a:off x="6290375" y="4497925"/>
            <a:ext cx="1828800" cy="1828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3"/>
          <p:cNvSpPr txBox="1"/>
          <p:nvPr>
            <p:ph idx="1" type="body"/>
          </p:nvPr>
        </p:nvSpPr>
        <p:spPr>
          <a:xfrm>
            <a:off x="1828800" y="5943900"/>
            <a:ext cx="73152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Cabin"/>
                <a:ea typeface="Cabin"/>
                <a:cs typeface="Cabin"/>
                <a:sym typeface="Cabin"/>
              </a:rPr>
              <a:t>Arthur Lismer</a:t>
            </a:r>
            <a:endParaRPr>
              <a:solidFill>
                <a:srgbClr val="B7B7B7"/>
              </a:solidFill>
              <a:latin typeface="Cabin"/>
              <a:ea typeface="Cabin"/>
              <a:cs typeface="Cabin"/>
              <a:sym typeface="Cabin"/>
            </a:endParaRPr>
          </a:p>
          <a:p>
            <a:pPr indent="0" lvl="0" marL="0" rtl="0" algn="ctr">
              <a:spcBef>
                <a:spcPts val="0"/>
              </a:spcBef>
              <a:spcAft>
                <a:spcPts val="0"/>
              </a:spcAft>
              <a:buNone/>
            </a:pPr>
            <a:r>
              <a:rPr b="1" i="1" lang="en">
                <a:solidFill>
                  <a:srgbClr val="FFFFFF"/>
                </a:solidFill>
                <a:latin typeface="Cabin"/>
                <a:ea typeface="Cabin"/>
                <a:cs typeface="Cabin"/>
                <a:sym typeface="Cabin"/>
              </a:rPr>
              <a:t>Arrival of the Olympic in Halifax Harbour on Dec. 14, 1918</a:t>
            </a:r>
            <a:endParaRPr b="1" i="1">
              <a:solidFill>
                <a:srgbClr val="B7B7B7"/>
              </a:solidFill>
              <a:latin typeface="Cabin"/>
              <a:ea typeface="Cabin"/>
              <a:cs typeface="Cabin"/>
              <a:sym typeface="Cabin"/>
            </a:endParaRPr>
          </a:p>
        </p:txBody>
      </p:sp>
      <p:pic>
        <p:nvPicPr>
          <p:cNvPr id="227" name="Google Shape;227;p43"/>
          <p:cNvPicPr preferRelativeResize="0"/>
          <p:nvPr/>
        </p:nvPicPr>
        <p:blipFill>
          <a:blip r:embed="rId3">
            <a:alphaModFix/>
          </a:blip>
          <a:stretch>
            <a:fillRect/>
          </a:stretch>
        </p:blipFill>
        <p:spPr>
          <a:xfrm>
            <a:off x="1218800" y="0"/>
            <a:ext cx="7925200" cy="5943900"/>
          </a:xfrm>
          <a:prstGeom prst="rect">
            <a:avLst/>
          </a:prstGeom>
          <a:noFill/>
          <a:ln>
            <a:noFill/>
          </a:ln>
        </p:spPr>
      </p:pic>
      <p:pic>
        <p:nvPicPr>
          <p:cNvPr id="228" name="Google Shape;228;p43"/>
          <p:cNvPicPr preferRelativeResize="0"/>
          <p:nvPr/>
        </p:nvPicPr>
        <p:blipFill>
          <a:blip r:embed="rId4">
            <a:alphaModFix/>
          </a:blip>
          <a:stretch>
            <a:fillRect/>
          </a:stretch>
        </p:blipFill>
        <p:spPr>
          <a:xfrm>
            <a:off x="0" y="5029200"/>
            <a:ext cx="1828800" cy="1828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4"/>
          <p:cNvSpPr txBox="1"/>
          <p:nvPr/>
        </p:nvSpPr>
        <p:spPr>
          <a:xfrm>
            <a:off x="-75" y="6170275"/>
            <a:ext cx="9144000" cy="687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Inae Kim </a:t>
            </a:r>
            <a:r>
              <a:rPr i="1" lang="en" sz="2400">
                <a:solidFill>
                  <a:srgbClr val="B7B7B7"/>
                </a:solidFill>
                <a:latin typeface="Cabin"/>
                <a:ea typeface="Cabin"/>
                <a:cs typeface="Cabin"/>
                <a:sym typeface="Cabin"/>
              </a:rPr>
              <a:t>(Korea → NS), </a:t>
            </a:r>
            <a:r>
              <a:rPr b="1" lang="en" sz="2400">
                <a:solidFill>
                  <a:srgbClr val="FFFFFF"/>
                </a:solidFill>
                <a:latin typeface="Cabin"/>
                <a:ea typeface="Cabin"/>
                <a:cs typeface="Cabin"/>
                <a:sym typeface="Cabin"/>
              </a:rPr>
              <a:t>At Granville</a:t>
            </a:r>
            <a:r>
              <a:rPr lang="en" sz="2400">
                <a:solidFill>
                  <a:srgbClr val="B7B7B7"/>
                </a:solidFill>
                <a:latin typeface="Cabin"/>
                <a:ea typeface="Cabin"/>
                <a:cs typeface="Cabin"/>
                <a:sym typeface="Cabin"/>
              </a:rPr>
              <a:t>, 2023. Acrylic on canvas, 30x40”</a:t>
            </a:r>
            <a:endParaRPr sz="2400">
              <a:solidFill>
                <a:srgbClr val="B7B7B7"/>
              </a:solidFill>
              <a:latin typeface="Cabin"/>
              <a:ea typeface="Cabin"/>
              <a:cs typeface="Cabin"/>
              <a:sym typeface="Cabin"/>
            </a:endParaRPr>
          </a:p>
        </p:txBody>
      </p:sp>
      <p:pic>
        <p:nvPicPr>
          <p:cNvPr id="234" name="Google Shape;234;p44"/>
          <p:cNvPicPr preferRelativeResize="0"/>
          <p:nvPr/>
        </p:nvPicPr>
        <p:blipFill>
          <a:blip r:embed="rId3">
            <a:alphaModFix/>
          </a:blip>
          <a:stretch>
            <a:fillRect/>
          </a:stretch>
        </p:blipFill>
        <p:spPr>
          <a:xfrm>
            <a:off x="458488" y="0"/>
            <a:ext cx="8227026" cy="6170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6"/>
          <p:cNvSpPr txBox="1"/>
          <p:nvPr/>
        </p:nvSpPr>
        <p:spPr>
          <a:xfrm>
            <a:off x="0" y="533400"/>
            <a:ext cx="9144000" cy="11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rgbClr val="FFFFFF"/>
                </a:solidFill>
                <a:latin typeface="Oswald"/>
                <a:ea typeface="Oswald"/>
                <a:cs typeface="Oswald"/>
                <a:sym typeface="Oswald"/>
              </a:rPr>
              <a:t>Improving your painting skills</a:t>
            </a:r>
            <a:endParaRPr sz="6000">
              <a:solidFill>
                <a:srgbClr val="B7B7B7"/>
              </a:solidFill>
              <a:latin typeface="Average"/>
              <a:ea typeface="Average"/>
              <a:cs typeface="Average"/>
              <a:sym typeface="Average"/>
            </a:endParaRPr>
          </a:p>
        </p:txBody>
      </p:sp>
      <p:sp>
        <p:nvSpPr>
          <p:cNvPr descr="Translations" id="244" name="Google Shape;244;p46"/>
          <p:cNvSpPr txBox="1"/>
          <p:nvPr/>
        </p:nvSpPr>
        <p:spPr>
          <a:xfrm>
            <a:off x="0" y="1681500"/>
            <a:ext cx="9144000" cy="464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AAAAAA"/>
                </a:solidFill>
                <a:latin typeface="Average"/>
                <a:ea typeface="Average"/>
                <a:cs typeface="Average"/>
                <a:sym typeface="Average"/>
              </a:rPr>
              <a:t>የስዕል ችሎታዎን ማሻሻል</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 sz="1600">
                <a:solidFill>
                  <a:srgbClr val="AAAAAA"/>
                </a:solidFill>
                <a:latin typeface="Average"/>
                <a:ea typeface="Average"/>
                <a:cs typeface="Average"/>
                <a:sym typeface="Average"/>
              </a:rPr>
              <a:t>تحسين مهاراتك في الرسم</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Millorar les teves habilitats de pintura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提高你的绘画技巧</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 sz="1600">
                <a:solidFill>
                  <a:srgbClr val="AAAAAA"/>
                </a:solidFill>
                <a:latin typeface="Average"/>
                <a:ea typeface="Average"/>
                <a:cs typeface="Average"/>
                <a:sym typeface="Average"/>
              </a:rPr>
              <a:t>بهبود مهارت‌های نقاشی</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अपने चित्रकला कौशल में सुधार</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絵画スキルの向上</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그림 그리기 실력 향상</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Baştirkirina jêhatîyên we yên boyaxkirinê</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Melhorando suas habilidades de pintura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ਆਪਣੇ ਪੇਂਟਿੰਗ ਹੁਨਰ ਨੂੰ ਬਿਹਤਰ ਬਣਾਉਣਾ</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Улучшение ваших навыков рисования</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Horumarinta xirfadaha rinjiyeynta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Mejorando tus habilidades de pintura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Kuboresha ujuzi wako wa uchoraji</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Pagpapabuti ng iyong mga kasanayan sa pagpipinta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Resim becerilerinizi geliştirin</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Удосконалення ваших навичок малювання</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Cải thiện kỹ năng vẽ của bạn</a:t>
            </a:r>
            <a:endParaRPr sz="4100">
              <a:solidFill>
                <a:srgbClr val="AAAAAA"/>
              </a:solidFill>
              <a:latin typeface="Average"/>
              <a:ea typeface="Average"/>
              <a:cs typeface="Average"/>
              <a:sym typeface="Averag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descr="Title" id="249" name="Google Shape;249;p47"/>
          <p:cNvSpPr txBox="1"/>
          <p:nvPr/>
        </p:nvSpPr>
        <p:spPr>
          <a:xfrm>
            <a:off x="0" y="75"/>
            <a:ext cx="34278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900">
                <a:solidFill>
                  <a:srgbClr val="FFFFFF"/>
                </a:solidFill>
                <a:latin typeface="Oswald"/>
                <a:ea typeface="Oswald"/>
                <a:cs typeface="Oswald"/>
                <a:sym typeface="Oswald"/>
              </a:rPr>
              <a:t>Use your Chromebook to find your </a:t>
            </a:r>
            <a:r>
              <a:rPr lang="en" sz="4900">
                <a:solidFill>
                  <a:srgbClr val="00FF00"/>
                </a:solidFill>
                <a:latin typeface="Oswald"/>
                <a:ea typeface="Oswald"/>
                <a:cs typeface="Oswald"/>
                <a:sym typeface="Oswald"/>
              </a:rPr>
              <a:t>OWN skill builder</a:t>
            </a:r>
            <a:r>
              <a:rPr lang="en" sz="4900">
                <a:solidFill>
                  <a:srgbClr val="FFFFFF"/>
                </a:solidFill>
                <a:latin typeface="Oswald"/>
                <a:ea typeface="Oswald"/>
                <a:cs typeface="Oswald"/>
                <a:sym typeface="Oswald"/>
              </a:rPr>
              <a:t> photos, if you want!</a:t>
            </a:r>
            <a:endParaRPr sz="1900">
              <a:solidFill>
                <a:srgbClr val="AAAAAA"/>
              </a:solidFill>
              <a:latin typeface="Average"/>
              <a:ea typeface="Average"/>
              <a:cs typeface="Average"/>
              <a:sym typeface="Average"/>
            </a:endParaRPr>
          </a:p>
        </p:txBody>
      </p:sp>
      <p:sp>
        <p:nvSpPr>
          <p:cNvPr descr="Translations" id="250" name="Google Shape;250;p47"/>
          <p:cNvSpPr txBox="1"/>
          <p:nvPr/>
        </p:nvSpPr>
        <p:spPr>
          <a:xfrm>
            <a:off x="3427650" y="0"/>
            <a:ext cx="57165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ከፈለጉ የእራስዎን የክህሎት ገንቢ ፎቶዎችን ለማግኘት የእርስዎን Chromebook ይጠቀሙ!</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استخدم جهاز Chromebook الخاص بك للعثور على صور بناء المهارات الخاصة بك، إذا كنت تريد ذلك!</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Si vols, fes servir el teu Chromebook per trobar les TEVES PRÒPIES fotos de desenvolupament d'habilitats!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如果您愿意，可以使用您的 Chromebook 来查找您自己的技能构建器照片！</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اگر می‌خواهید، از کروم‌بوک خود برای پیدا کردن عکس‌های مهارت‌آموز خودتان استفاده کنید!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यदि आप चाहें तो अपने स्वयं के कौशल निर्माता फ़ोटो खोजने के लिए अपने Chromebook का उपयोग करें!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必要に応じて、Chromebook を使用して独自のスキル ビルダー写真を見つけてください。</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원하신다면 Chromebook을 사용하여 나만의 기술 향상 사진을 찾아보세요!</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Heke tu bixwazî, Chromebook-a xwe bikar bîne da ku wêneyên avakerê jêhatîbûna xwe bibînî!</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Use seu Chromebook para encontrar suas PRÓPRIAS fotos de desenvolvimento de habilidades, se quiser!</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ਜੇ ਤੁਸੀਂ ਚਾਹੁੰਦੇ ਹੋ, ਤਾਂ ਆਪਣੇ ਖੁਦ ਦੇ ਹੁਨਰ ਨਿਰਮਾਤਾਵਾਂ ਦੀਆਂ ਫੋਟੋਆਂ ਲੱਭਣ ਲਈ ਆਪਣੀ Chromebook ਦੀ ਵਰਤੋਂ ਕਰੋ!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Если хотите, используйте Chromebook, чтобы найти СВОИ СОБСТВЕННЫЕ фотографии для развития навыков!</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Isticmaal buug-yarahaaga Chrome-ka si aad u heshid sawirada xirfad-dhisaha, haddii aad rabto!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¡Usa tu Chromebook para encontrar tus PROPIAS fotos de desarrollo de habilidades, si lo deseas!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Tumia Chromebook yako kupata picha zako za OWN za mjenzi wa ujuzi, ukitaka!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Gamitin ang iyong Chromebook upang mahanap ang SARILI mong mga larawan ng tagabuo ng kasanayan, kung gusto mo!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İsterseniz Chromebook'unuzu kullanarak KENDİ beceri geliştirici fotoğraflarınızı bulabilirsiniz!</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Використовуйте свій Chromebook, щоб знайти ВЛАСНІ фотографії для розвитку навичок, якщо хочете!</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Hãy sử dụng Chromebook để tìm những bức ảnh xây dựng kỹ năng của RIÊNG bạn, nếu bạn muốn!</a:t>
            </a:r>
            <a:endParaRPr sz="1250">
              <a:solidFill>
                <a:srgbClr val="CACACA"/>
              </a:solidFill>
              <a:latin typeface="Average"/>
              <a:ea typeface="Average"/>
              <a:cs typeface="Average"/>
              <a:sym typeface="Averag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descr="All text" id="255" name="Google Shape;255;p48"/>
          <p:cNvSpPr txBox="1"/>
          <p:nvPr/>
        </p:nvSpPr>
        <p:spPr>
          <a:xfrm>
            <a:off x="311700" y="-8"/>
            <a:ext cx="8520600" cy="76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Send me your own skill builder photos!</a:t>
            </a:r>
            <a:endParaRPr sz="3000">
              <a:solidFill>
                <a:srgbClr val="FFFFFF"/>
              </a:solidFill>
              <a:latin typeface="Oswald"/>
              <a:ea typeface="Oswald"/>
              <a:cs typeface="Oswald"/>
              <a:sym typeface="Oswald"/>
            </a:endParaRPr>
          </a:p>
        </p:txBody>
      </p:sp>
      <p:pic>
        <p:nvPicPr>
          <p:cNvPr id="256" name="Google Shape;256;p48"/>
          <p:cNvPicPr preferRelativeResize="0"/>
          <p:nvPr/>
        </p:nvPicPr>
        <p:blipFill>
          <a:blip r:embed="rId3">
            <a:alphaModFix/>
          </a:blip>
          <a:stretch>
            <a:fillRect/>
          </a:stretch>
        </p:blipFill>
        <p:spPr>
          <a:xfrm>
            <a:off x="628505" y="766975"/>
            <a:ext cx="7886995" cy="6094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graphicFrame>
        <p:nvGraphicFramePr>
          <p:cNvPr id="265" name="Google Shape;265;p50"/>
          <p:cNvGraphicFramePr/>
          <p:nvPr/>
        </p:nvGraphicFramePr>
        <p:xfrm>
          <a:off x="749600" y="62350"/>
          <a:ext cx="3000000" cy="3000000"/>
        </p:xfrm>
        <a:graphic>
          <a:graphicData uri="http://schemas.openxmlformats.org/drawingml/2006/table">
            <a:tbl>
              <a:tblPr>
                <a:noFill/>
                <a:tableStyleId>{99EE33BD-9AFA-4F6C-A75B-C7C1AF948654}</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107085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10566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the </a:t>
                      </a:r>
                      <a:br>
                        <a:rPr lang="en" sz="2000">
                          <a:solidFill>
                            <a:srgbClr val="6AA84F"/>
                          </a:solidFill>
                          <a:latin typeface="Oswald"/>
                          <a:ea typeface="Oswald"/>
                          <a:cs typeface="Oswald"/>
                          <a:sym typeface="Oswald"/>
                        </a:rPr>
                      </a:br>
                      <a:r>
                        <a:rPr lang="en" sz="2000">
                          <a:solidFill>
                            <a:srgbClr val="6AA84F"/>
                          </a:solidFill>
                          <a:latin typeface="Oswald"/>
                          <a:ea typeface="Oswald"/>
                          <a:cs typeface="Oswald"/>
                          <a:sym typeface="Oswald"/>
                        </a:rPr>
                        <a:t>good copy</a:t>
                      </a:r>
                      <a:br>
                        <a:rPr lang="en" sz="2000">
                          <a:solidFill>
                            <a:srgbClr val="6AA84F"/>
                          </a:solidFill>
                          <a:latin typeface="Oswald"/>
                          <a:ea typeface="Oswald"/>
                          <a:cs typeface="Oswald"/>
                          <a:sym typeface="Oswald"/>
                        </a:rPr>
                      </a:br>
                      <a:r>
                        <a:rPr lang="en" sz="2000">
                          <a:solidFill>
                            <a:srgbClr val="B7B7B7"/>
                          </a:solidFill>
                          <a:latin typeface="Oswald"/>
                          <a:ea typeface="Oswald"/>
                          <a:cs typeface="Oswald"/>
                          <a:sym typeface="Oswald"/>
                        </a:rPr>
                        <a:t>Report cards </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18</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Refinement &amp;</a:t>
                      </a:r>
                      <a:endParaRPr sz="2000">
                        <a:solidFill>
                          <a:srgbClr val="6AA84F"/>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Peer feedback</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Hand in day for paintings</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930400">
                <a:tc gridSpan="2">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Clay project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paintings</a:t>
                      </a:r>
                      <a:endParaRPr sz="19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PD day / </a:t>
                      </a:r>
                      <a:br>
                        <a:rPr lang="en" sz="1800">
                          <a:solidFill>
                            <a:srgbClr val="B7B7B7"/>
                          </a:solidFill>
                          <a:latin typeface="Oswald"/>
                          <a:ea typeface="Oswald"/>
                          <a:cs typeface="Oswald"/>
                          <a:sym typeface="Oswald"/>
                        </a:rPr>
                      </a:br>
                      <a:r>
                        <a:rPr lang="en"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graphicFrame>
        <p:nvGraphicFramePr>
          <p:cNvPr id="270" name="Google Shape;270;p51"/>
          <p:cNvGraphicFramePr/>
          <p:nvPr/>
        </p:nvGraphicFramePr>
        <p:xfrm>
          <a:off x="0" y="0"/>
          <a:ext cx="3000000" cy="3000000"/>
        </p:xfrm>
        <a:graphic>
          <a:graphicData uri="http://schemas.openxmlformats.org/drawingml/2006/table">
            <a:tbl>
              <a:tblPr>
                <a:noFill/>
                <a:tableStyleId>{42479E36-A17A-4FE9-9A1A-5AD46493028F}</a:tableStyleId>
              </a:tblPr>
              <a:tblGrid>
                <a:gridCol w="415625"/>
                <a:gridCol w="415625"/>
                <a:gridCol w="415625"/>
                <a:gridCol w="415625"/>
                <a:gridCol w="415625"/>
                <a:gridCol w="415625"/>
                <a:gridCol w="382850"/>
                <a:gridCol w="448400"/>
                <a:gridCol w="415625"/>
                <a:gridCol w="415625"/>
                <a:gridCol w="415625"/>
                <a:gridCol w="415625"/>
                <a:gridCol w="415625"/>
                <a:gridCol w="415625"/>
                <a:gridCol w="415625"/>
                <a:gridCol w="415625"/>
                <a:gridCol w="415625"/>
                <a:gridCol w="415625"/>
                <a:gridCol w="415625"/>
                <a:gridCol w="415625"/>
                <a:gridCol w="415625"/>
                <a:gridCol w="415625"/>
              </a:tblGrid>
              <a:tr h="741900">
                <a:tc gridSpan="22">
                  <a:txBody>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Painting timeline</a:t>
                      </a:r>
                      <a:endParaRPr sz="3600">
                        <a:solidFill>
                          <a:srgbClr val="FFFFFF"/>
                        </a:solidFill>
                        <a:latin typeface="Oswald"/>
                        <a:ea typeface="Oswald"/>
                        <a:cs typeface="Oswald"/>
                        <a:sym typeface="Oswald"/>
                      </a:endParaRPr>
                    </a:p>
                  </a:txBody>
                  <a:tcPr marT="91425" marB="91425" marR="91425" marL="91425" anchor="ctr">
                    <a:lnB cap="flat" cmpd="sng" w="38100">
                      <a:solidFill>
                        <a:srgbClr val="FFFFFF"/>
                      </a:solidFill>
                      <a:prstDash val="solid"/>
                      <a:round/>
                      <a:headEnd len="sm" w="sm" type="none"/>
                      <a:tailEnd len="sm" w="sm" type="none"/>
                    </a:lnB>
                  </a:tcPr>
                </a:tc>
                <a:tc hMerge="1"/>
                <a:tc hMerge="1"/>
                <a:tc hMerge="1"/>
                <a:tc hMerge="1"/>
                <a:tc hMerge="1"/>
                <a:tc hMerge="1"/>
                <a:tc hMerge="1"/>
                <a:tc hMerge="1"/>
                <a:tc hMerge="1"/>
                <a:tc hMerge="1"/>
                <a:tc hMerge="1"/>
                <a:tc hMerge="1"/>
                <a:tc hMerge="1"/>
                <a:tc hMerge="1"/>
                <a:tc hMerge="1"/>
                <a:tc hMerge="1"/>
                <a:tc hMerge="1"/>
                <a:tc hMerge="1"/>
                <a:tc hMerge="1"/>
                <a:tc hMerge="1"/>
                <a:tc hMerge="1"/>
              </a:tr>
              <a:tr h="395925">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4</a:t>
                      </a:r>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8</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9</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10</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r>
              <a:tr h="5720175">
                <a:tc gridSpan="7">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Skill building</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የችሎታ ግንባታ</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بناء المهارات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d'habilitats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技能培养</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مهارت سازی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कौशल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スキル構築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기술 구축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Avakirina jêhatîbûnê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ਹੁਨਰ ਨਿਰਮਾਣ</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навыков</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Dhisidda xirfadda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Ujenzi wa ujuzi</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kasanayan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Beceri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Розвиток навичок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Xây dựng kỹ năng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hMerge="1"/>
                <a:tc hMerge="1"/>
                <a:tc hMerge="1"/>
                <a:tc hMerge="1"/>
                <a:tc hMerge="1"/>
                <a:tc hMerge="1"/>
                <a:tc gridSpan="5">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Idea development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የሃሳብ እድገት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تطوير الفكرة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d'idees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创意开发</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توسعه ایده</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विचार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アイデア開発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아이디어 개발</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Pêşxistina ramanan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ideias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ਵਿਚਾਰ ਵਿਕਾਸ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идеи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Horumarinta fikradda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ideas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Maendeleo ya mawazo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ideya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Fikir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Розробка ідеї</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Phát triển ý tưởng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hMerge="1"/>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Drawing</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መሳል</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رسم</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Dibuix</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绘画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طراحی</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चित्रकला</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描画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그림</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Xet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Desenho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ਡਰਾਇੰਗ</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Рисунок</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Sawirid</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Dibujo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Kuchora</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Pagguhit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Çizim</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Малювання</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Vẽ</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First layer</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የመጀመሪያው ንብርብር</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الطبقة الأولى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第一层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 اول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पहली सतह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最初の層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첫 번째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Qata yekem</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Primeira camada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ਪਹਿਲੀ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Первый слой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Lakabka kowaad</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Safu ya kwanza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Unang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Birinci katman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Перший шар</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Lớp đầu tiên</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hMerge="1"/>
                <a:tc gridSpan="4">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Additional</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000">
                          <a:solidFill>
                            <a:srgbClr val="FFFFFF"/>
                          </a:solidFill>
                          <a:latin typeface="Open Sans"/>
                          <a:ea typeface="Open Sans"/>
                          <a:cs typeface="Open Sans"/>
                          <a:sym typeface="Open Sans"/>
                        </a:rPr>
                        <a:t>layers</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ተጨማሪ ንብርብሮች</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طبقات إضافية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Capes addicionals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附加层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لایه‌های اضافی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अतिरिक्त परतें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追加レイヤー</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추가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Qatên zêde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Camadas adicionais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ਵਾਧੂ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Дополнительные слои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Lakabyo dheeri ah</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Capas adicionales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Tabaka za ziada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Mga karagdagang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Ek katmanlar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Додаткові шари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Các lớp bổ sung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Adjustment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ማስተካከል</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تعديل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调整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تنظیم</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समायोजन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調整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조정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Lêanî</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ਸਮਾਯੋਜਨ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Корректирование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Toosinta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Marekebisho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Pagsasaayos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Ayarlama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Коригування</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Điều chỉnh</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hMerge="1"/>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4" name="Shape 274"/>
        <p:cNvGrpSpPr/>
        <p:nvPr/>
      </p:nvGrpSpPr>
      <p:grpSpPr>
        <a:xfrm>
          <a:off x="0" y="0"/>
          <a:ext cx="0" cy="0"/>
          <a:chOff x="0" y="0"/>
          <a:chExt cx="0" cy="0"/>
        </a:xfrm>
      </p:grpSpPr>
      <p:sp>
        <p:nvSpPr>
          <p:cNvPr descr="All text" id="275" name="Google Shape;275;p52"/>
          <p:cNvSpPr txBox="1"/>
          <p:nvPr/>
        </p:nvSpPr>
        <p:spPr>
          <a:xfrm>
            <a:off x="311700" y="-32"/>
            <a:ext cx="8520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What if I am handing in my Depth Drawing tomorrow and there is a snow day?</a:t>
            </a:r>
            <a:endParaRPr sz="4800">
              <a:solidFill>
                <a:srgbClr val="FFFFFF"/>
              </a:solidFill>
              <a:latin typeface="Oswald"/>
              <a:ea typeface="Oswald"/>
              <a:cs typeface="Oswald"/>
              <a:sym typeface="Oswald"/>
            </a:endParaRPr>
          </a:p>
          <a:p>
            <a:pPr indent="0" lvl="0" marL="0" rtl="0" algn="ctr">
              <a:spcBef>
                <a:spcPts val="0"/>
              </a:spcBef>
              <a:spcAft>
                <a:spcPts val="0"/>
              </a:spcAft>
              <a:buNone/>
            </a:pPr>
            <a:r>
              <a:t/>
            </a:r>
            <a:endParaRPr sz="2900">
              <a:solidFill>
                <a:srgbClr val="FFFFFF"/>
              </a:solidFill>
              <a:latin typeface="Oswald"/>
              <a:ea typeface="Oswald"/>
              <a:cs typeface="Oswald"/>
              <a:sym typeface="Oswald"/>
            </a:endParaRPr>
          </a:p>
          <a:p>
            <a:pPr indent="-412750" lvl="0" marL="457200" rtl="0" algn="l">
              <a:lnSpc>
                <a:spcPct val="115000"/>
              </a:lnSpc>
              <a:spcBef>
                <a:spcPts val="0"/>
              </a:spcBef>
              <a:spcAft>
                <a:spcPts val="0"/>
              </a:spcAft>
              <a:buClr>
                <a:srgbClr val="CACACA"/>
              </a:buClr>
              <a:buSzPts val="2900"/>
              <a:buFont typeface="Average"/>
              <a:buChar char="●"/>
            </a:pPr>
            <a:r>
              <a:rPr lang="en" sz="2900">
                <a:solidFill>
                  <a:srgbClr val="CACACA"/>
                </a:solidFill>
                <a:latin typeface="Average"/>
                <a:ea typeface="Average"/>
                <a:cs typeface="Average"/>
                <a:sym typeface="Average"/>
              </a:rPr>
              <a:t>Take your drawing home tonight and work on it</a:t>
            </a:r>
            <a:endParaRPr sz="2900">
              <a:solidFill>
                <a:srgbClr val="CACACA"/>
              </a:solidFill>
              <a:latin typeface="Average"/>
              <a:ea typeface="Average"/>
              <a:cs typeface="Average"/>
              <a:sym typeface="Average"/>
            </a:endParaRPr>
          </a:p>
          <a:p>
            <a:pPr indent="-412750" lvl="0" marL="457200" rtl="0" algn="l">
              <a:lnSpc>
                <a:spcPct val="115000"/>
              </a:lnSpc>
              <a:spcBef>
                <a:spcPts val="0"/>
              </a:spcBef>
              <a:spcAft>
                <a:spcPts val="0"/>
              </a:spcAft>
              <a:buClr>
                <a:srgbClr val="CACACA"/>
              </a:buClr>
              <a:buSzPts val="2900"/>
              <a:buFont typeface="Average"/>
              <a:buChar char="●"/>
            </a:pPr>
            <a:r>
              <a:rPr lang="en" sz="2900">
                <a:solidFill>
                  <a:srgbClr val="CACACA"/>
                </a:solidFill>
                <a:latin typeface="Average"/>
                <a:ea typeface="Average"/>
                <a:cs typeface="Average"/>
                <a:sym typeface="Average"/>
              </a:rPr>
              <a:t>Take a picture of your drawing when you are done</a:t>
            </a:r>
            <a:endParaRPr sz="2900">
              <a:solidFill>
                <a:srgbClr val="CACACA"/>
              </a:solidFill>
              <a:latin typeface="Average"/>
              <a:ea typeface="Average"/>
              <a:cs typeface="Average"/>
              <a:sym typeface="Average"/>
            </a:endParaRPr>
          </a:p>
          <a:p>
            <a:pPr indent="-412750" lvl="0" marL="457200" rtl="0" algn="l">
              <a:lnSpc>
                <a:spcPct val="115000"/>
              </a:lnSpc>
              <a:spcBef>
                <a:spcPts val="0"/>
              </a:spcBef>
              <a:spcAft>
                <a:spcPts val="0"/>
              </a:spcAft>
              <a:buClr>
                <a:srgbClr val="CACACA"/>
              </a:buClr>
              <a:buSzPts val="2900"/>
              <a:buFont typeface="Average"/>
              <a:buChar char="●"/>
            </a:pPr>
            <a:r>
              <a:rPr lang="en" sz="2900">
                <a:solidFill>
                  <a:srgbClr val="CACACA"/>
                </a:solidFill>
                <a:latin typeface="Average"/>
                <a:ea typeface="Average"/>
                <a:cs typeface="Average"/>
                <a:sym typeface="Average"/>
              </a:rPr>
              <a:t>If there is a snow day, I will collect your depth drawings on Tuesday</a:t>
            </a:r>
            <a:endParaRPr sz="2900">
              <a:solidFill>
                <a:srgbClr val="CACACA"/>
              </a:solidFill>
              <a:latin typeface="Average"/>
              <a:ea typeface="Average"/>
              <a:cs typeface="Average"/>
              <a:sym typeface="Average"/>
            </a:endParaRPr>
          </a:p>
          <a:p>
            <a:pPr indent="-336550" lvl="0" marL="457200" rtl="0" algn="l">
              <a:lnSpc>
                <a:spcPct val="115000"/>
              </a:lnSpc>
              <a:spcBef>
                <a:spcPts val="0"/>
              </a:spcBef>
              <a:spcAft>
                <a:spcPts val="0"/>
              </a:spcAft>
              <a:buClr>
                <a:srgbClr val="CACACA"/>
              </a:buClr>
              <a:buSzPts val="1700"/>
              <a:buFont typeface="Average"/>
              <a:buChar char="●"/>
            </a:pPr>
            <a:r>
              <a:rPr lang="en" sz="2900">
                <a:solidFill>
                  <a:srgbClr val="CACACA"/>
                </a:solidFill>
                <a:latin typeface="Average"/>
                <a:ea typeface="Average"/>
                <a:cs typeface="Average"/>
                <a:sym typeface="Average"/>
              </a:rPr>
              <a:t>Send me a photo of your drawing on the weekend</a:t>
            </a:r>
            <a:endParaRPr sz="2900">
              <a:solidFill>
                <a:srgbClr val="FFFFFF"/>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descr="All text" id="280" name="Google Shape;280;p53"/>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600">
                <a:solidFill>
                  <a:srgbClr val="FFFFFF"/>
                </a:solidFill>
                <a:latin typeface="Open Sans"/>
                <a:ea typeface="Open Sans"/>
                <a:cs typeface="Open Sans"/>
                <a:sym typeface="Open Sans"/>
              </a:rPr>
              <a:t>Quality of observation: </a:t>
            </a:r>
            <a:r>
              <a:rPr lang="en" sz="1600">
                <a:solidFill>
                  <a:srgbClr val="D9D9D9"/>
                </a:solidFill>
                <a:latin typeface="Open Sans"/>
                <a:ea typeface="Open Sans"/>
                <a:cs typeface="Open Sans"/>
                <a:sym typeface="Open Sans"/>
              </a:rPr>
              <a:t>Careful detail, proportion, and shading with the goal of </a:t>
            </a:r>
            <a:r>
              <a:rPr b="1" lang="en"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500">
                <a:solidFill>
                  <a:srgbClr val="FFFFFF"/>
                </a:solidFill>
                <a:latin typeface="Open Sans"/>
                <a:ea typeface="Open Sans"/>
                <a:cs typeface="Open Sans"/>
                <a:sym typeface="Open Sans"/>
              </a:rPr>
              <a:t>Quality of painting technique: </a:t>
            </a:r>
            <a:r>
              <a:rPr lang="en" sz="1500">
                <a:solidFill>
                  <a:srgbClr val="D9D9D9"/>
                </a:solidFill>
                <a:latin typeface="Open Sans"/>
                <a:ea typeface="Open Sans"/>
                <a:cs typeface="Open Sans"/>
                <a:sym typeface="Open Sans"/>
              </a:rPr>
              <a:t>Excellent </a:t>
            </a:r>
            <a:r>
              <a:rPr b="1" lang="en" sz="1500">
                <a:solidFill>
                  <a:srgbClr val="00FF00"/>
                </a:solidFill>
                <a:latin typeface="Open Sans"/>
                <a:ea typeface="Open Sans"/>
                <a:cs typeface="Open Sans"/>
                <a:sym typeface="Open Sans"/>
              </a:rPr>
              <a:t>colour mixing</a:t>
            </a:r>
            <a:r>
              <a:rPr lang="en" sz="1500">
                <a:solidFill>
                  <a:srgbClr val="D9D9D9"/>
                </a:solidFill>
                <a:latin typeface="Open Sans"/>
                <a:ea typeface="Open Sans"/>
                <a:cs typeface="Open Sans"/>
                <a:sym typeface="Open Sans"/>
              </a:rPr>
              <a:t>, blending, </a:t>
            </a:r>
            <a:r>
              <a:rPr b="1" lang="en" sz="1500">
                <a:solidFill>
                  <a:srgbClr val="00FF00"/>
                </a:solidFill>
                <a:latin typeface="Open Sans"/>
                <a:ea typeface="Open Sans"/>
                <a:cs typeface="Open Sans"/>
                <a:sym typeface="Open Sans"/>
              </a:rPr>
              <a:t>brushwork</a:t>
            </a:r>
            <a:r>
              <a:rPr lang="en" sz="1500">
                <a:solidFill>
                  <a:srgbClr val="D9D9D9"/>
                </a:solidFill>
                <a:latin typeface="Open Sans"/>
                <a:ea typeface="Open Sans"/>
                <a:cs typeface="Open Sans"/>
                <a:sym typeface="Open Sans"/>
              </a:rPr>
              <a:t>, and </a:t>
            </a:r>
            <a:r>
              <a:rPr b="1" lang="en" sz="1500">
                <a:solidFill>
                  <a:srgbClr val="00FF00"/>
                </a:solidFill>
                <a:latin typeface="Open Sans"/>
                <a:ea typeface="Open Sans"/>
                <a:cs typeface="Open Sans"/>
                <a:sym typeface="Open Sans"/>
              </a:rPr>
              <a:t>texture</a:t>
            </a:r>
            <a:r>
              <a:rPr lang="en"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450">
                <a:solidFill>
                  <a:srgbClr val="FFFFFF"/>
                </a:solidFill>
                <a:latin typeface="Open Sans"/>
                <a:ea typeface="Open Sans"/>
                <a:cs typeface="Open Sans"/>
                <a:sym typeface="Open Sans"/>
              </a:rPr>
              <a:t>Composition: </a:t>
            </a:r>
            <a:r>
              <a:rPr lang="en" sz="1450">
                <a:solidFill>
                  <a:srgbClr val="D9D9D9"/>
                </a:solidFill>
                <a:latin typeface="Open Sans"/>
                <a:ea typeface="Open Sans"/>
                <a:cs typeface="Open Sans"/>
                <a:sym typeface="Open Sans"/>
              </a:rPr>
              <a:t>Creating a full, well-balanced, non-central composition with a</a:t>
            </a:r>
            <a:r>
              <a:rPr b="1" lang="en"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281" name="Google Shape;281;p53"/>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282" name="Google Shape;282;p53"/>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283" name="Google Shape;283;p53"/>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284" name="Google Shape;284;p53"/>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285" name="Google Shape;285;p53"/>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286" name="Google Shape;286;p53"/>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287" name="Google Shape;287;p53"/>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288" name="Google Shape;288;p53"/>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289" name="Google Shape;289;p53"/>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descr="Translations" id="294" name="Google Shape;294;p54"/>
          <p:cNvSpPr txBox="1"/>
          <p:nvPr/>
        </p:nvSpPr>
        <p:spPr>
          <a:xfrm>
            <a:off x="4571925" y="0"/>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50">
                <a:solidFill>
                  <a:srgbClr val="AAAAAA"/>
                </a:solidFill>
                <a:latin typeface="Average"/>
                <a:ea typeface="Average"/>
                <a:cs typeface="Average"/>
                <a:sym typeface="Average"/>
              </a:rPr>
              <a:t>በእያንዳንዱ ክፍል መጨረሻ ላይ የስራ ቦታዎ ንጹህ መሆን አለመሆኑን እቀዳለሁ።</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 sz="1250">
                <a:solidFill>
                  <a:srgbClr val="AAAAAA"/>
                </a:solidFill>
                <a:latin typeface="Average"/>
                <a:ea typeface="Average"/>
                <a:cs typeface="Average"/>
                <a:sym typeface="Average"/>
              </a:rPr>
              <a:t>في نهاية كل فصل، سأقوم أيضًا بتسجيل ما إذا كانت مساحة العمل الخاصة بك نظيفة</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Al final de cada classe, també anotaré si el vostre espai de treball està net.</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每节课结束时，我还会记录你的工作空间是否干净</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 sz="1250">
                <a:solidFill>
                  <a:srgbClr val="AAAAAA"/>
                </a:solidFill>
                <a:latin typeface="Average"/>
                <a:ea typeface="Average"/>
                <a:cs typeface="Average"/>
                <a:sym typeface="Average"/>
              </a:rPr>
              <a:t>در پایان هر کلاس، من همچنین ثبت خواهم کرد که آیا فضای کاری شما تمیز است یا خیر.</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प्रत्येक कक्षा के अंत में, मैं यह भी रिकॉर्ड करूंगी कि आपका कार्यस्थल साफ़ है या नहीं</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各クラスの最後に、作業スペースが清潔かどうかも記録します。</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각 수업이 끝나면 작업 공간이 깨끗한지 여부도 기록합니다.</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Di dawiya her dersê de, ez ê tomar bikim ka cîhê karê we paqij e an na.</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No final de cada aula, também registrarei se seu espaço de trabalho está limpo</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ਹਰੇਕ ਕਲਾਸ ਦੇ ਅੰਤ ਵਿੱਚ, ਮੈਂ ਇਹ ਵੀ ਰਿਕਾਰਡ ਕਰਾਂਗਾ ਕਿ ਤੁਹਾਡਾ ਕੰਮ ਕਰਨ ਵਾਲਾ ਸਥਾਨ ਸਾਫ਼ ਹੈ ਜਾਂ ਨਹੀਂ।</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В конце каждого занятия я также буду отмечать чистоту вашего рабочего места.</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Dhammaadka fasal kasta, waxaan sidoo kale duubi doonaa in goobtaada shaqadu nadiif tahay</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Al final de cada clase, también registraré si su espacio de trabajo está limpio.</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Mwishoni mwa kila darasa, nitakuwa pia nikirekodi ikiwa nafasi yako ya kazi ni safi</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Sa pagtatapos ng bawat klase, ire-record ko rin kung malinis ang iyong workspace</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Her dersin sonunda çalışma alanınızın temiz olup olmadığını da kaydedeceğim</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В кінці кожного заняття я також записуватиму, чи чисте ваше робоче місце.</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Vào cuối mỗi buổi học, tôi cũng sẽ ghi lại xem không gian làm việc của bạn có sạch sẽ không.</a:t>
            </a:r>
            <a:endParaRPr sz="1250">
              <a:solidFill>
                <a:srgbClr val="FFFFFF"/>
              </a:solidFill>
              <a:latin typeface="Oswald"/>
              <a:ea typeface="Oswald"/>
              <a:cs typeface="Oswald"/>
              <a:sym typeface="Oswald"/>
            </a:endParaRPr>
          </a:p>
        </p:txBody>
      </p:sp>
      <p:sp>
        <p:nvSpPr>
          <p:cNvPr id="295" name="Google Shape;295;p54"/>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500">
                <a:solidFill>
                  <a:srgbClr val="FFFFFF"/>
                </a:solidFill>
                <a:latin typeface="Oswald"/>
                <a:ea typeface="Oswald"/>
                <a:cs typeface="Oswald"/>
                <a:sym typeface="Oswald"/>
              </a:rPr>
              <a:t>At the end of each class, I will be recording whether your </a:t>
            </a:r>
            <a:r>
              <a:rPr lang="en" sz="3500">
                <a:solidFill>
                  <a:srgbClr val="00FF00"/>
                </a:solidFill>
                <a:latin typeface="Oswald"/>
                <a:ea typeface="Oswald"/>
                <a:cs typeface="Oswald"/>
                <a:sym typeface="Oswald"/>
              </a:rPr>
              <a:t>workspace is clean</a:t>
            </a:r>
            <a:endParaRPr sz="3500">
              <a:solidFill>
                <a:srgbClr val="00FF00"/>
              </a:solidFill>
              <a:latin typeface="Oswald"/>
              <a:ea typeface="Oswald"/>
              <a:cs typeface="Oswald"/>
              <a:sym typeface="Oswald"/>
            </a:endParaRPr>
          </a:p>
          <a:p>
            <a:pPr indent="0" lvl="0" marL="0" rtl="0" algn="ctr">
              <a:spcBef>
                <a:spcPts val="0"/>
              </a:spcBef>
              <a:spcAft>
                <a:spcPts val="0"/>
              </a:spcAft>
              <a:buNone/>
            </a:pPr>
            <a:r>
              <a:rPr lang="en" sz="3500">
                <a:solidFill>
                  <a:srgbClr val="FFFFFF"/>
                </a:solidFill>
                <a:latin typeface="Oswald"/>
                <a:ea typeface="Oswald"/>
                <a:cs typeface="Oswald"/>
                <a:sym typeface="Oswald"/>
              </a:rPr>
              <a:t>🧹🧽🧼✨🛁🚿🧴</a:t>
            </a:r>
            <a:endParaRPr sz="3500">
              <a:solidFill>
                <a:srgbClr val="FFFFFF"/>
              </a:solidFill>
              <a:latin typeface="Oswald"/>
              <a:ea typeface="Oswald"/>
              <a:cs typeface="Oswald"/>
              <a:sym typeface="Oswald"/>
            </a:endParaRPr>
          </a:p>
          <a:p>
            <a:pPr indent="0" lvl="0" marL="0" rtl="0" algn="ctr">
              <a:spcBef>
                <a:spcPts val="0"/>
              </a:spcBef>
              <a:spcAft>
                <a:spcPts val="0"/>
              </a:spcAft>
              <a:buNone/>
            </a:pPr>
            <a:r>
              <a:t/>
            </a:r>
            <a:endParaRPr sz="2300">
              <a:solidFill>
                <a:srgbClr val="FFFFFF"/>
              </a:solidFill>
              <a:latin typeface="Oswald"/>
              <a:ea typeface="Oswald"/>
              <a:cs typeface="Oswald"/>
              <a:sym typeface="Oswald"/>
            </a:endParaRPr>
          </a:p>
          <a:p>
            <a:pPr indent="0" lvl="0" marL="0" rtl="0" algn="ctr">
              <a:spcBef>
                <a:spcPts val="0"/>
              </a:spcBef>
              <a:spcAft>
                <a:spcPts val="0"/>
              </a:spcAft>
              <a:buNone/>
            </a:pPr>
            <a:r>
              <a:rPr lang="en" sz="2300">
                <a:solidFill>
                  <a:srgbClr val="B7B7B7"/>
                </a:solidFill>
                <a:latin typeface="Average"/>
                <a:ea typeface="Average"/>
                <a:cs typeface="Average"/>
                <a:sym typeface="Average"/>
              </a:rPr>
              <a:t>Good clean up habits are one of the things we are supposed to mark.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rPr b="1" lang="en" sz="2300">
                <a:solidFill>
                  <a:srgbClr val="00FF00"/>
                </a:solidFill>
                <a:latin typeface="Average"/>
                <a:ea typeface="Average"/>
                <a:cs typeface="Average"/>
                <a:sym typeface="Average"/>
              </a:rPr>
              <a:t>Throw out </a:t>
            </a:r>
            <a:r>
              <a:rPr lang="en" sz="2300">
                <a:solidFill>
                  <a:srgbClr val="B7B7B7"/>
                </a:solidFill>
                <a:latin typeface="Average"/>
                <a:ea typeface="Average"/>
                <a:cs typeface="Average"/>
                <a:sym typeface="Average"/>
              </a:rPr>
              <a:t>paper towels.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t/>
            </a:r>
            <a:endParaRPr sz="2300">
              <a:solidFill>
                <a:srgbClr val="B7B7B7"/>
              </a:solidFill>
              <a:latin typeface="Average"/>
              <a:ea typeface="Average"/>
              <a:cs typeface="Average"/>
              <a:sym typeface="Average"/>
            </a:endParaRPr>
          </a:p>
          <a:p>
            <a:pPr indent="0" lvl="0" marL="0" marR="0" rtl="0" algn="ctr">
              <a:lnSpc>
                <a:spcPct val="100000"/>
              </a:lnSpc>
              <a:spcBef>
                <a:spcPts val="0"/>
              </a:spcBef>
              <a:spcAft>
                <a:spcPts val="0"/>
              </a:spcAft>
              <a:buNone/>
            </a:pPr>
            <a:r>
              <a:rPr b="1" lang="en" sz="2300">
                <a:solidFill>
                  <a:srgbClr val="00FF00"/>
                </a:solidFill>
                <a:latin typeface="Average"/>
                <a:ea typeface="Average"/>
                <a:cs typeface="Average"/>
                <a:sym typeface="Average"/>
              </a:rPr>
              <a:t>Empty </a:t>
            </a:r>
            <a:r>
              <a:rPr lang="en" sz="2300">
                <a:solidFill>
                  <a:srgbClr val="B7B7B7"/>
                </a:solidFill>
                <a:latin typeface="Average"/>
                <a:ea typeface="Average"/>
                <a:cs typeface="Average"/>
                <a:sym typeface="Average"/>
              </a:rPr>
              <a:t>your water containers and </a:t>
            </a:r>
            <a:r>
              <a:rPr b="1" lang="en" sz="2300">
                <a:solidFill>
                  <a:srgbClr val="00FF00"/>
                </a:solidFill>
                <a:latin typeface="Average"/>
                <a:ea typeface="Average"/>
                <a:cs typeface="Average"/>
                <a:sym typeface="Average"/>
              </a:rPr>
              <a:t>stack</a:t>
            </a:r>
            <a:r>
              <a:rPr lang="en" sz="2300">
                <a:solidFill>
                  <a:srgbClr val="B7B7B7"/>
                </a:solidFill>
                <a:latin typeface="Average"/>
                <a:ea typeface="Average"/>
                <a:cs typeface="Average"/>
                <a:sym typeface="Average"/>
              </a:rPr>
              <a:t> them next to the sink.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rPr lang="en" sz="2300">
                <a:solidFill>
                  <a:srgbClr val="B7B7B7"/>
                </a:solidFill>
                <a:latin typeface="Average"/>
                <a:ea typeface="Average"/>
                <a:cs typeface="Average"/>
                <a:sym typeface="Average"/>
              </a:rPr>
              <a:t>Put your painting materials away </a:t>
            </a:r>
            <a:r>
              <a:rPr b="1" lang="en" sz="2300">
                <a:solidFill>
                  <a:srgbClr val="00FF00"/>
                </a:solidFill>
                <a:latin typeface="Average"/>
                <a:ea typeface="Average"/>
                <a:cs typeface="Average"/>
                <a:sym typeface="Average"/>
              </a:rPr>
              <a:t>in the cubby</a:t>
            </a:r>
            <a:r>
              <a:rPr lang="en" sz="2300">
                <a:solidFill>
                  <a:srgbClr val="B7B7B7"/>
                </a:solidFill>
                <a:latin typeface="Average"/>
                <a:ea typeface="Average"/>
                <a:cs typeface="Average"/>
                <a:sym typeface="Average"/>
              </a:rPr>
              <a:t> I made for you. </a:t>
            </a:r>
            <a:endParaRPr sz="2300">
              <a:solidFill>
                <a:srgbClr val="B7B7B7"/>
              </a:solidFill>
              <a:latin typeface="Average"/>
              <a:ea typeface="Average"/>
              <a:cs typeface="Average"/>
              <a:sym typeface="Averag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6"/>
          <p:cNvSpPr txBox="1"/>
          <p:nvPr/>
        </p:nvSpPr>
        <p:spPr>
          <a:xfrm>
            <a:off x="-75" y="571500"/>
            <a:ext cx="9144000" cy="11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900">
                <a:solidFill>
                  <a:srgbClr val="FFFFFF"/>
                </a:solidFill>
                <a:latin typeface="Oswald"/>
                <a:ea typeface="Oswald"/>
                <a:cs typeface="Oswald"/>
                <a:sym typeface="Oswald"/>
              </a:rPr>
              <a:t>Painting projects from former students</a:t>
            </a:r>
            <a:endParaRPr sz="2300">
              <a:solidFill>
                <a:srgbClr val="B7B7B7"/>
              </a:solidFill>
              <a:latin typeface="Average"/>
              <a:ea typeface="Average"/>
              <a:cs typeface="Average"/>
              <a:sym typeface="Average"/>
            </a:endParaRPr>
          </a:p>
        </p:txBody>
      </p:sp>
      <p:sp>
        <p:nvSpPr>
          <p:cNvPr descr="Translations" id="305" name="Google Shape;305;p56"/>
          <p:cNvSpPr txBox="1"/>
          <p:nvPr/>
        </p:nvSpPr>
        <p:spPr>
          <a:xfrm>
            <a:off x="75" y="1719600"/>
            <a:ext cx="9144000" cy="456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AAAAAA"/>
                </a:solidFill>
                <a:latin typeface="Average"/>
                <a:ea typeface="Average"/>
                <a:cs typeface="Average"/>
                <a:sym typeface="Average"/>
              </a:rPr>
              <a:t>ከቀድሞ ተማሪዎች ፕሮጀክቶችን መቀባት</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 sz="1600">
                <a:solidFill>
                  <a:srgbClr val="AAAAAA"/>
                </a:solidFill>
                <a:latin typeface="Average"/>
                <a:ea typeface="Average"/>
                <a:cs typeface="Average"/>
                <a:sym typeface="Average"/>
              </a:rPr>
              <a:t>مشاريع الرسم من الطلاب السابقين</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Projectes de pintura d'antics alumnes</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以前学生的绘画项目</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 sz="1600">
                <a:solidFill>
                  <a:srgbClr val="AAAAAA"/>
                </a:solidFill>
                <a:latin typeface="Average"/>
                <a:ea typeface="Average"/>
                <a:cs typeface="Average"/>
                <a:sym typeface="Average"/>
              </a:rPr>
              <a:t>پروژه‌های نقاشی از دانش‌آموزان سابق</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पूर्व छात्रों की चित्रकला परियोजनाएँ</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元生徒による絵画プロジェクト</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전 학생들의 그림 프로젝트</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Projeyên boyaxkirinê ji xwendekarên berê</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Projetos de pintura de ex-alunos</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ਸਾਬਕਾ ਵਿਦਿਆਰਥੀਆਂ ਦੇ ਪੇਂਟਿੰਗ ਪ੍ਰੋਜੈਕਟ</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Проекты рисования от бывших учеников</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Mashruucyada rinjiyeynta ee ardaydii hore</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Proyectos de pintura de antiguos alumnos</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Miradi ya uchoraji kutoka kwa wanafunzi wa zamani</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Mga proyekto sa pagpipinta mula sa mga dating mag-aaral</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Eski öğrencilerin resim projeleri</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Малярські проекти від колишніх учнів</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Các dự án vẽ tranh của cựu học sinh</a:t>
            </a:r>
            <a:endParaRPr sz="3800">
              <a:solidFill>
                <a:srgbClr val="AAAAAA"/>
              </a:solidFill>
              <a:latin typeface="Average"/>
              <a:ea typeface="Average"/>
              <a:cs typeface="Average"/>
              <a:sym typeface="Averag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57"/>
          <p:cNvPicPr preferRelativeResize="0"/>
          <p:nvPr/>
        </p:nvPicPr>
        <p:blipFill>
          <a:blip r:embed="rId3">
            <a:alphaModFix/>
          </a:blip>
          <a:stretch>
            <a:fillRect/>
          </a:stretch>
        </p:blipFill>
        <p:spPr>
          <a:xfrm>
            <a:off x="716875" y="0"/>
            <a:ext cx="2122322" cy="2011680"/>
          </a:xfrm>
          <a:prstGeom prst="rect">
            <a:avLst/>
          </a:prstGeom>
          <a:noFill/>
          <a:ln>
            <a:noFill/>
          </a:ln>
        </p:spPr>
      </p:pic>
      <p:pic>
        <p:nvPicPr>
          <p:cNvPr id="311" name="Google Shape;311;p57"/>
          <p:cNvPicPr preferRelativeResize="0"/>
          <p:nvPr/>
        </p:nvPicPr>
        <p:blipFill>
          <a:blip r:embed="rId4">
            <a:alphaModFix/>
          </a:blip>
          <a:stretch>
            <a:fillRect/>
          </a:stretch>
        </p:blipFill>
        <p:spPr>
          <a:xfrm>
            <a:off x="3254350" y="2194563"/>
            <a:ext cx="2635300" cy="2011680"/>
          </a:xfrm>
          <a:prstGeom prst="rect">
            <a:avLst/>
          </a:prstGeom>
          <a:noFill/>
          <a:ln>
            <a:noFill/>
          </a:ln>
        </p:spPr>
      </p:pic>
      <p:pic>
        <p:nvPicPr>
          <p:cNvPr id="312" name="Google Shape;312;p57"/>
          <p:cNvPicPr preferRelativeResize="0"/>
          <p:nvPr/>
        </p:nvPicPr>
        <p:blipFill>
          <a:blip r:embed="rId5">
            <a:alphaModFix/>
          </a:blip>
          <a:stretch>
            <a:fillRect/>
          </a:stretch>
        </p:blipFill>
        <p:spPr>
          <a:xfrm>
            <a:off x="4799150" y="4389150"/>
            <a:ext cx="2160271" cy="2468880"/>
          </a:xfrm>
          <a:prstGeom prst="rect">
            <a:avLst/>
          </a:prstGeom>
          <a:noFill/>
          <a:ln>
            <a:noFill/>
          </a:ln>
        </p:spPr>
      </p:pic>
      <p:pic>
        <p:nvPicPr>
          <p:cNvPr id="313" name="Google Shape;313;p57"/>
          <p:cNvPicPr preferRelativeResize="0"/>
          <p:nvPr/>
        </p:nvPicPr>
        <p:blipFill>
          <a:blip r:embed="rId6">
            <a:alphaModFix/>
          </a:blip>
          <a:stretch>
            <a:fillRect/>
          </a:stretch>
        </p:blipFill>
        <p:spPr>
          <a:xfrm>
            <a:off x="0" y="2194563"/>
            <a:ext cx="2725825" cy="2011680"/>
          </a:xfrm>
          <a:prstGeom prst="rect">
            <a:avLst/>
          </a:prstGeom>
          <a:noFill/>
          <a:ln>
            <a:noFill/>
          </a:ln>
        </p:spPr>
      </p:pic>
      <p:pic>
        <p:nvPicPr>
          <p:cNvPr id="314" name="Google Shape;314;p57"/>
          <p:cNvPicPr preferRelativeResize="0"/>
          <p:nvPr/>
        </p:nvPicPr>
        <p:blipFill>
          <a:blip r:embed="rId7">
            <a:alphaModFix/>
          </a:blip>
          <a:stretch>
            <a:fillRect/>
          </a:stretch>
        </p:blipFill>
        <p:spPr>
          <a:xfrm>
            <a:off x="6441975" y="2194550"/>
            <a:ext cx="2011680" cy="2011680"/>
          </a:xfrm>
          <a:prstGeom prst="rect">
            <a:avLst/>
          </a:prstGeom>
          <a:noFill/>
          <a:ln>
            <a:noFill/>
          </a:ln>
        </p:spPr>
      </p:pic>
      <p:pic>
        <p:nvPicPr>
          <p:cNvPr id="315" name="Google Shape;315;p57"/>
          <p:cNvPicPr preferRelativeResize="0"/>
          <p:nvPr/>
        </p:nvPicPr>
        <p:blipFill>
          <a:blip r:embed="rId8">
            <a:alphaModFix/>
          </a:blip>
          <a:stretch>
            <a:fillRect/>
          </a:stretch>
        </p:blipFill>
        <p:spPr>
          <a:xfrm>
            <a:off x="3364988" y="0"/>
            <a:ext cx="2414016" cy="2011680"/>
          </a:xfrm>
          <a:prstGeom prst="rect">
            <a:avLst/>
          </a:prstGeom>
          <a:noFill/>
          <a:ln>
            <a:noFill/>
          </a:ln>
        </p:spPr>
      </p:pic>
      <p:pic>
        <p:nvPicPr>
          <p:cNvPr id="316" name="Google Shape;316;p57"/>
          <p:cNvPicPr preferRelativeResize="0"/>
          <p:nvPr/>
        </p:nvPicPr>
        <p:blipFill>
          <a:blip r:embed="rId9">
            <a:alphaModFix/>
          </a:blip>
          <a:stretch>
            <a:fillRect/>
          </a:stretch>
        </p:blipFill>
        <p:spPr>
          <a:xfrm>
            <a:off x="2725813" y="4389150"/>
            <a:ext cx="1629462" cy="2468880"/>
          </a:xfrm>
          <a:prstGeom prst="rect">
            <a:avLst/>
          </a:prstGeom>
          <a:noFill/>
          <a:ln>
            <a:noFill/>
          </a:ln>
        </p:spPr>
      </p:pic>
      <p:pic>
        <p:nvPicPr>
          <p:cNvPr id="317" name="Google Shape;317;p57"/>
          <p:cNvPicPr preferRelativeResize="0"/>
          <p:nvPr/>
        </p:nvPicPr>
        <p:blipFill>
          <a:blip r:embed="rId10">
            <a:alphaModFix/>
          </a:blip>
          <a:stretch>
            <a:fillRect/>
          </a:stretch>
        </p:blipFill>
        <p:spPr>
          <a:xfrm>
            <a:off x="6304800" y="0"/>
            <a:ext cx="2615184" cy="20116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8"/>
          <p:cNvSpPr txBox="1"/>
          <p:nvPr>
            <p:ph type="title"/>
          </p:nvPr>
        </p:nvSpPr>
        <p:spPr>
          <a:xfrm>
            <a:off x="7235200" y="0"/>
            <a:ext cx="19092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Anwyn Dittrich-</a:t>
            </a:r>
            <a:br>
              <a:rPr lang="en"/>
            </a:br>
            <a:r>
              <a:rPr lang="en"/>
              <a:t>Tillett</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2021</a:t>
            </a:r>
            <a:endParaRPr sz="2400">
              <a:solidFill>
                <a:srgbClr val="B7B7B7"/>
              </a:solidFill>
            </a:endParaRPr>
          </a:p>
        </p:txBody>
      </p:sp>
      <p:pic>
        <p:nvPicPr>
          <p:cNvPr id="323" name="Google Shape;323;p58"/>
          <p:cNvPicPr preferRelativeResize="0"/>
          <p:nvPr/>
        </p:nvPicPr>
        <p:blipFill>
          <a:blip r:embed="rId3">
            <a:alphaModFix/>
          </a:blip>
          <a:stretch>
            <a:fillRect/>
          </a:stretch>
        </p:blipFill>
        <p:spPr>
          <a:xfrm>
            <a:off x="0" y="0"/>
            <a:ext cx="7235195" cy="6858000"/>
          </a:xfrm>
          <a:prstGeom prst="rect">
            <a:avLst/>
          </a:prstGeom>
          <a:noFill/>
          <a:ln>
            <a:noFill/>
          </a:ln>
        </p:spPr>
      </p:pic>
      <p:pic>
        <p:nvPicPr>
          <p:cNvPr id="324" name="Google Shape;324;p58"/>
          <p:cNvPicPr preferRelativeResize="0"/>
          <p:nvPr/>
        </p:nvPicPr>
        <p:blipFill>
          <a:blip r:embed="rId4">
            <a:alphaModFix/>
          </a:blip>
          <a:stretch>
            <a:fillRect/>
          </a:stretch>
        </p:blipFill>
        <p:spPr>
          <a:xfrm>
            <a:off x="7275400" y="5029192"/>
            <a:ext cx="1828800" cy="1828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9"/>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Bishir Green, </a:t>
            </a:r>
            <a:r>
              <a:rPr lang="en">
                <a:solidFill>
                  <a:srgbClr val="B7B7B7"/>
                </a:solidFill>
              </a:rPr>
              <a:t>watercolour on paper, Fall 2021</a:t>
            </a:r>
            <a:endParaRPr sz="2400">
              <a:solidFill>
                <a:srgbClr val="B7B7B7"/>
              </a:solidFill>
            </a:endParaRPr>
          </a:p>
        </p:txBody>
      </p:sp>
      <p:pic>
        <p:nvPicPr>
          <p:cNvPr id="330" name="Google Shape;330;p59"/>
          <p:cNvPicPr preferRelativeResize="0"/>
          <p:nvPr/>
        </p:nvPicPr>
        <p:blipFill>
          <a:blip r:embed="rId3">
            <a:alphaModFix/>
          </a:blip>
          <a:stretch>
            <a:fillRect/>
          </a:stretch>
        </p:blipFill>
        <p:spPr>
          <a:xfrm>
            <a:off x="863425" y="0"/>
            <a:ext cx="7417148" cy="6175800"/>
          </a:xfrm>
          <a:prstGeom prst="rect">
            <a:avLst/>
          </a:prstGeom>
          <a:noFill/>
          <a:ln>
            <a:noFill/>
          </a:ln>
        </p:spPr>
      </p:pic>
      <p:pic>
        <p:nvPicPr>
          <p:cNvPr id="331" name="Google Shape;331;p59"/>
          <p:cNvPicPr preferRelativeResize="0"/>
          <p:nvPr/>
        </p:nvPicPr>
        <p:blipFill>
          <a:blip r:embed="rId4">
            <a:alphaModFix/>
          </a:blip>
          <a:stretch>
            <a:fillRect/>
          </a:stretch>
        </p:blipFill>
        <p:spPr>
          <a:xfrm>
            <a:off x="7315350" y="5037000"/>
            <a:ext cx="1828800" cy="1828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60"/>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Hugh Sullivan, </a:t>
            </a:r>
            <a:r>
              <a:rPr lang="en">
                <a:solidFill>
                  <a:srgbClr val="B7B7B7"/>
                </a:solidFill>
              </a:rPr>
              <a:t>watercolour on paper, Fall 2021</a:t>
            </a:r>
            <a:endParaRPr sz="2400">
              <a:solidFill>
                <a:srgbClr val="B7B7B7"/>
              </a:solidFill>
            </a:endParaRPr>
          </a:p>
        </p:txBody>
      </p:sp>
      <p:pic>
        <p:nvPicPr>
          <p:cNvPr id="337" name="Google Shape;337;p60"/>
          <p:cNvPicPr preferRelativeResize="0"/>
          <p:nvPr/>
        </p:nvPicPr>
        <p:blipFill>
          <a:blip r:embed="rId3">
            <a:alphaModFix/>
          </a:blip>
          <a:stretch>
            <a:fillRect/>
          </a:stretch>
        </p:blipFill>
        <p:spPr>
          <a:xfrm>
            <a:off x="557725" y="0"/>
            <a:ext cx="8028550" cy="6175800"/>
          </a:xfrm>
          <a:prstGeom prst="rect">
            <a:avLst/>
          </a:prstGeom>
          <a:noFill/>
          <a:ln>
            <a:noFill/>
          </a:ln>
        </p:spPr>
      </p:pic>
      <p:pic>
        <p:nvPicPr>
          <p:cNvPr id="338" name="Google Shape;338;p60"/>
          <p:cNvPicPr preferRelativeResize="0"/>
          <p:nvPr/>
        </p:nvPicPr>
        <p:blipFill>
          <a:blip r:embed="rId4">
            <a:alphaModFix/>
          </a:blip>
          <a:stretch>
            <a:fillRect/>
          </a:stretch>
        </p:blipFill>
        <p:spPr>
          <a:xfrm>
            <a:off x="7315350" y="5029200"/>
            <a:ext cx="1828800" cy="18288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61"/>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Aliza Seroy, </a:t>
            </a:r>
            <a:r>
              <a:rPr lang="en">
                <a:solidFill>
                  <a:srgbClr val="B7B7B7"/>
                </a:solidFill>
              </a:rPr>
              <a:t>watercolour on paper, Fall 2021</a:t>
            </a:r>
            <a:endParaRPr sz="2400">
              <a:solidFill>
                <a:srgbClr val="B7B7B7"/>
              </a:solidFill>
            </a:endParaRPr>
          </a:p>
        </p:txBody>
      </p:sp>
      <p:pic>
        <p:nvPicPr>
          <p:cNvPr id="344" name="Google Shape;344;p61"/>
          <p:cNvPicPr preferRelativeResize="0"/>
          <p:nvPr/>
        </p:nvPicPr>
        <p:blipFill>
          <a:blip r:embed="rId3">
            <a:alphaModFix/>
          </a:blip>
          <a:stretch>
            <a:fillRect/>
          </a:stretch>
        </p:blipFill>
        <p:spPr>
          <a:xfrm>
            <a:off x="390975" y="0"/>
            <a:ext cx="8362047" cy="6175800"/>
          </a:xfrm>
          <a:prstGeom prst="rect">
            <a:avLst/>
          </a:prstGeom>
          <a:noFill/>
          <a:ln>
            <a:noFill/>
          </a:ln>
        </p:spPr>
      </p:pic>
      <p:pic>
        <p:nvPicPr>
          <p:cNvPr id="345" name="Google Shape;345;p61"/>
          <p:cNvPicPr preferRelativeResize="0"/>
          <p:nvPr/>
        </p:nvPicPr>
        <p:blipFill>
          <a:blip r:embed="rId4">
            <a:alphaModFix/>
          </a:blip>
          <a:stretch>
            <a:fillRect/>
          </a:stretch>
        </p:blipFill>
        <p:spPr>
          <a:xfrm>
            <a:off x="7315350" y="5029200"/>
            <a:ext cx="1828800" cy="1828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62"/>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Bible Omod, </a:t>
            </a:r>
            <a:r>
              <a:rPr lang="en">
                <a:solidFill>
                  <a:srgbClr val="B7B7B7"/>
                </a:solidFill>
              </a:rPr>
              <a:t>watercolour on paper, Fall 2021</a:t>
            </a:r>
            <a:endParaRPr sz="2400">
              <a:solidFill>
                <a:srgbClr val="B7B7B7"/>
              </a:solidFill>
            </a:endParaRPr>
          </a:p>
        </p:txBody>
      </p:sp>
      <p:pic>
        <p:nvPicPr>
          <p:cNvPr id="351" name="Google Shape;351;p62"/>
          <p:cNvPicPr preferRelativeResize="0"/>
          <p:nvPr/>
        </p:nvPicPr>
        <p:blipFill>
          <a:blip r:embed="rId3">
            <a:alphaModFix/>
          </a:blip>
          <a:stretch>
            <a:fillRect/>
          </a:stretch>
        </p:blipFill>
        <p:spPr>
          <a:xfrm>
            <a:off x="533025" y="0"/>
            <a:ext cx="8077943" cy="6175800"/>
          </a:xfrm>
          <a:prstGeom prst="rect">
            <a:avLst/>
          </a:prstGeom>
          <a:noFill/>
          <a:ln>
            <a:noFill/>
          </a:ln>
        </p:spPr>
      </p:pic>
      <p:pic>
        <p:nvPicPr>
          <p:cNvPr id="352" name="Google Shape;352;p62"/>
          <p:cNvPicPr preferRelativeResize="0"/>
          <p:nvPr/>
        </p:nvPicPr>
        <p:blipFill>
          <a:blip r:embed="rId4">
            <a:alphaModFix/>
          </a:blip>
          <a:stretch>
            <a:fillRect/>
          </a:stretch>
        </p:blipFill>
        <p:spPr>
          <a:xfrm>
            <a:off x="7315350" y="5029192"/>
            <a:ext cx="1828800" cy="1828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63"/>
          <p:cNvSpPr txBox="1"/>
          <p:nvPr>
            <p:ph type="title"/>
          </p:nvPr>
        </p:nvSpPr>
        <p:spPr>
          <a:xfrm>
            <a:off x="6858000" y="0"/>
            <a:ext cx="22863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Kylee Wright</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2021</a:t>
            </a:r>
            <a:endParaRPr sz="2400">
              <a:solidFill>
                <a:srgbClr val="B7B7B7"/>
              </a:solidFill>
            </a:endParaRPr>
          </a:p>
        </p:txBody>
      </p:sp>
      <p:pic>
        <p:nvPicPr>
          <p:cNvPr id="358" name="Google Shape;358;p63"/>
          <p:cNvPicPr preferRelativeResize="0"/>
          <p:nvPr/>
        </p:nvPicPr>
        <p:blipFill>
          <a:blip r:embed="rId3">
            <a:alphaModFix/>
          </a:blip>
          <a:stretch>
            <a:fillRect/>
          </a:stretch>
        </p:blipFill>
        <p:spPr>
          <a:xfrm>
            <a:off x="0" y="0"/>
            <a:ext cx="6858000" cy="6858000"/>
          </a:xfrm>
          <a:prstGeom prst="rect">
            <a:avLst/>
          </a:prstGeom>
          <a:noFill/>
          <a:ln>
            <a:noFill/>
          </a:ln>
        </p:spPr>
      </p:pic>
      <p:pic>
        <p:nvPicPr>
          <p:cNvPr id="359" name="Google Shape;359;p63"/>
          <p:cNvPicPr preferRelativeResize="0"/>
          <p:nvPr/>
        </p:nvPicPr>
        <p:blipFill>
          <a:blip r:embed="rId4">
            <a:alphaModFix/>
          </a:blip>
          <a:stretch>
            <a:fillRect/>
          </a:stretch>
        </p:blipFill>
        <p:spPr>
          <a:xfrm>
            <a:off x="7086750" y="4505625"/>
            <a:ext cx="1828800" cy="18288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64"/>
          <p:cNvSpPr txBox="1"/>
          <p:nvPr>
            <p:ph type="title"/>
          </p:nvPr>
        </p:nvSpPr>
        <p:spPr>
          <a:xfrm>
            <a:off x="4519400" y="0"/>
            <a:ext cx="46248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Lily Hawkins</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2021</a:t>
            </a:r>
            <a:endParaRPr sz="2400">
              <a:solidFill>
                <a:srgbClr val="B7B7B7"/>
              </a:solidFill>
            </a:endParaRPr>
          </a:p>
        </p:txBody>
      </p:sp>
      <p:pic>
        <p:nvPicPr>
          <p:cNvPr id="365" name="Google Shape;365;p64"/>
          <p:cNvPicPr preferRelativeResize="0"/>
          <p:nvPr/>
        </p:nvPicPr>
        <p:blipFill>
          <a:blip r:embed="rId3">
            <a:alphaModFix/>
          </a:blip>
          <a:stretch>
            <a:fillRect/>
          </a:stretch>
        </p:blipFill>
        <p:spPr>
          <a:xfrm>
            <a:off x="0" y="0"/>
            <a:ext cx="4519412" cy="6858000"/>
          </a:xfrm>
          <a:prstGeom prst="rect">
            <a:avLst/>
          </a:prstGeom>
          <a:noFill/>
          <a:ln>
            <a:noFill/>
          </a:ln>
        </p:spPr>
      </p:pic>
      <p:pic>
        <p:nvPicPr>
          <p:cNvPr id="366" name="Google Shape;366;p64"/>
          <p:cNvPicPr preferRelativeResize="0"/>
          <p:nvPr/>
        </p:nvPicPr>
        <p:blipFill>
          <a:blip r:embed="rId4">
            <a:alphaModFix/>
          </a:blip>
          <a:stretch>
            <a:fillRect/>
          </a:stretch>
        </p:blipFill>
        <p:spPr>
          <a:xfrm>
            <a:off x="5917400" y="4229100"/>
            <a:ext cx="1828800" cy="1828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65"/>
          <p:cNvSpPr txBox="1"/>
          <p:nvPr>
            <p:ph type="title"/>
          </p:nvPr>
        </p:nvSpPr>
        <p:spPr>
          <a:xfrm>
            <a:off x="6021325" y="0"/>
            <a:ext cx="31230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Jaeyeon Ahn</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2021</a:t>
            </a:r>
            <a:endParaRPr sz="2400">
              <a:solidFill>
                <a:srgbClr val="B7B7B7"/>
              </a:solidFill>
            </a:endParaRPr>
          </a:p>
        </p:txBody>
      </p:sp>
      <p:pic>
        <p:nvPicPr>
          <p:cNvPr id="372" name="Google Shape;372;p65"/>
          <p:cNvPicPr preferRelativeResize="0"/>
          <p:nvPr/>
        </p:nvPicPr>
        <p:blipFill>
          <a:blip r:embed="rId3">
            <a:alphaModFix/>
          </a:blip>
          <a:stretch>
            <a:fillRect/>
          </a:stretch>
        </p:blipFill>
        <p:spPr>
          <a:xfrm>
            <a:off x="0" y="0"/>
            <a:ext cx="6021317" cy="6858000"/>
          </a:xfrm>
          <a:prstGeom prst="rect">
            <a:avLst/>
          </a:prstGeom>
          <a:noFill/>
          <a:ln>
            <a:noFill/>
          </a:ln>
        </p:spPr>
      </p:pic>
      <p:pic>
        <p:nvPicPr>
          <p:cNvPr id="373" name="Google Shape;373;p65"/>
          <p:cNvPicPr preferRelativeResize="0"/>
          <p:nvPr/>
        </p:nvPicPr>
        <p:blipFill>
          <a:blip r:embed="rId4">
            <a:alphaModFix/>
          </a:blip>
          <a:stretch>
            <a:fillRect/>
          </a:stretch>
        </p:blipFill>
        <p:spPr>
          <a:xfrm>
            <a:off x="6702550" y="4229092"/>
            <a:ext cx="1828800" cy="1828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66"/>
          <p:cNvPicPr preferRelativeResize="0"/>
          <p:nvPr/>
        </p:nvPicPr>
        <p:blipFill>
          <a:blip r:embed="rId3">
            <a:alphaModFix/>
          </a:blip>
          <a:stretch>
            <a:fillRect/>
          </a:stretch>
        </p:blipFill>
        <p:spPr>
          <a:xfrm>
            <a:off x="716875" y="0"/>
            <a:ext cx="2122322" cy="2011680"/>
          </a:xfrm>
          <a:prstGeom prst="rect">
            <a:avLst/>
          </a:prstGeom>
          <a:noFill/>
          <a:ln>
            <a:noFill/>
          </a:ln>
        </p:spPr>
      </p:pic>
      <p:pic>
        <p:nvPicPr>
          <p:cNvPr id="379" name="Google Shape;379;p66"/>
          <p:cNvPicPr preferRelativeResize="0"/>
          <p:nvPr/>
        </p:nvPicPr>
        <p:blipFill>
          <a:blip r:embed="rId4">
            <a:alphaModFix/>
          </a:blip>
          <a:stretch>
            <a:fillRect/>
          </a:stretch>
        </p:blipFill>
        <p:spPr>
          <a:xfrm>
            <a:off x="3254350" y="2194563"/>
            <a:ext cx="2635300" cy="2011680"/>
          </a:xfrm>
          <a:prstGeom prst="rect">
            <a:avLst/>
          </a:prstGeom>
          <a:noFill/>
          <a:ln>
            <a:noFill/>
          </a:ln>
        </p:spPr>
      </p:pic>
      <p:pic>
        <p:nvPicPr>
          <p:cNvPr id="380" name="Google Shape;380;p66"/>
          <p:cNvPicPr preferRelativeResize="0"/>
          <p:nvPr/>
        </p:nvPicPr>
        <p:blipFill>
          <a:blip r:embed="rId5">
            <a:alphaModFix/>
          </a:blip>
          <a:stretch>
            <a:fillRect/>
          </a:stretch>
        </p:blipFill>
        <p:spPr>
          <a:xfrm>
            <a:off x="4799150" y="4389150"/>
            <a:ext cx="2160271" cy="2468880"/>
          </a:xfrm>
          <a:prstGeom prst="rect">
            <a:avLst/>
          </a:prstGeom>
          <a:noFill/>
          <a:ln>
            <a:noFill/>
          </a:ln>
        </p:spPr>
      </p:pic>
      <p:pic>
        <p:nvPicPr>
          <p:cNvPr id="381" name="Google Shape;381;p66"/>
          <p:cNvPicPr preferRelativeResize="0"/>
          <p:nvPr/>
        </p:nvPicPr>
        <p:blipFill>
          <a:blip r:embed="rId6">
            <a:alphaModFix/>
          </a:blip>
          <a:stretch>
            <a:fillRect/>
          </a:stretch>
        </p:blipFill>
        <p:spPr>
          <a:xfrm>
            <a:off x="0" y="2194563"/>
            <a:ext cx="2725825" cy="2011680"/>
          </a:xfrm>
          <a:prstGeom prst="rect">
            <a:avLst/>
          </a:prstGeom>
          <a:noFill/>
          <a:ln>
            <a:noFill/>
          </a:ln>
        </p:spPr>
      </p:pic>
      <p:pic>
        <p:nvPicPr>
          <p:cNvPr id="382" name="Google Shape;382;p66"/>
          <p:cNvPicPr preferRelativeResize="0"/>
          <p:nvPr/>
        </p:nvPicPr>
        <p:blipFill>
          <a:blip r:embed="rId7">
            <a:alphaModFix/>
          </a:blip>
          <a:stretch>
            <a:fillRect/>
          </a:stretch>
        </p:blipFill>
        <p:spPr>
          <a:xfrm>
            <a:off x="6441975" y="2194550"/>
            <a:ext cx="2011680" cy="2011680"/>
          </a:xfrm>
          <a:prstGeom prst="rect">
            <a:avLst/>
          </a:prstGeom>
          <a:noFill/>
          <a:ln>
            <a:noFill/>
          </a:ln>
        </p:spPr>
      </p:pic>
      <p:pic>
        <p:nvPicPr>
          <p:cNvPr id="383" name="Google Shape;383;p66"/>
          <p:cNvPicPr preferRelativeResize="0"/>
          <p:nvPr/>
        </p:nvPicPr>
        <p:blipFill>
          <a:blip r:embed="rId8">
            <a:alphaModFix/>
          </a:blip>
          <a:stretch>
            <a:fillRect/>
          </a:stretch>
        </p:blipFill>
        <p:spPr>
          <a:xfrm>
            <a:off x="3364988" y="0"/>
            <a:ext cx="2414016" cy="2011680"/>
          </a:xfrm>
          <a:prstGeom prst="rect">
            <a:avLst/>
          </a:prstGeom>
          <a:noFill/>
          <a:ln>
            <a:noFill/>
          </a:ln>
        </p:spPr>
      </p:pic>
      <p:pic>
        <p:nvPicPr>
          <p:cNvPr id="384" name="Google Shape;384;p66"/>
          <p:cNvPicPr preferRelativeResize="0"/>
          <p:nvPr/>
        </p:nvPicPr>
        <p:blipFill>
          <a:blip r:embed="rId9">
            <a:alphaModFix/>
          </a:blip>
          <a:stretch>
            <a:fillRect/>
          </a:stretch>
        </p:blipFill>
        <p:spPr>
          <a:xfrm>
            <a:off x="2725813" y="4389150"/>
            <a:ext cx="1629462" cy="2468880"/>
          </a:xfrm>
          <a:prstGeom prst="rect">
            <a:avLst/>
          </a:prstGeom>
          <a:noFill/>
          <a:ln>
            <a:noFill/>
          </a:ln>
        </p:spPr>
      </p:pic>
      <p:pic>
        <p:nvPicPr>
          <p:cNvPr id="385" name="Google Shape;385;p66"/>
          <p:cNvPicPr preferRelativeResize="0"/>
          <p:nvPr/>
        </p:nvPicPr>
        <p:blipFill>
          <a:blip r:embed="rId10">
            <a:alphaModFix/>
          </a:blip>
          <a:stretch>
            <a:fillRect/>
          </a:stretch>
        </p:blipFill>
        <p:spPr>
          <a:xfrm>
            <a:off x="6304800" y="0"/>
            <a:ext cx="2615184" cy="201168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68"/>
          <p:cNvPicPr preferRelativeResize="0"/>
          <p:nvPr/>
        </p:nvPicPr>
        <p:blipFill>
          <a:blip r:embed="rId3">
            <a:alphaModFix/>
          </a:blip>
          <a:stretch>
            <a:fillRect/>
          </a:stretch>
        </p:blipFill>
        <p:spPr>
          <a:xfrm>
            <a:off x="0" y="4389125"/>
            <a:ext cx="1876349" cy="2468880"/>
          </a:xfrm>
          <a:prstGeom prst="rect">
            <a:avLst/>
          </a:prstGeom>
          <a:noFill/>
          <a:ln>
            <a:noFill/>
          </a:ln>
        </p:spPr>
      </p:pic>
      <p:pic>
        <p:nvPicPr>
          <p:cNvPr id="395" name="Google Shape;395;p68"/>
          <p:cNvPicPr preferRelativeResize="0"/>
          <p:nvPr/>
        </p:nvPicPr>
        <p:blipFill>
          <a:blip r:embed="rId4">
            <a:alphaModFix/>
          </a:blip>
          <a:stretch>
            <a:fillRect/>
          </a:stretch>
        </p:blipFill>
        <p:spPr>
          <a:xfrm>
            <a:off x="1388000" y="0"/>
            <a:ext cx="2957170" cy="2011680"/>
          </a:xfrm>
          <a:prstGeom prst="rect">
            <a:avLst/>
          </a:prstGeom>
          <a:noFill/>
          <a:ln>
            <a:noFill/>
          </a:ln>
        </p:spPr>
      </p:pic>
      <p:pic>
        <p:nvPicPr>
          <p:cNvPr id="396" name="Google Shape;396;p68"/>
          <p:cNvPicPr preferRelativeResize="0"/>
          <p:nvPr/>
        </p:nvPicPr>
        <p:blipFill>
          <a:blip r:embed="rId5">
            <a:alphaModFix/>
          </a:blip>
          <a:stretch>
            <a:fillRect/>
          </a:stretch>
        </p:blipFill>
        <p:spPr>
          <a:xfrm>
            <a:off x="5071415" y="4389125"/>
            <a:ext cx="1493672" cy="2468880"/>
          </a:xfrm>
          <a:prstGeom prst="rect">
            <a:avLst/>
          </a:prstGeom>
          <a:noFill/>
          <a:ln>
            <a:noFill/>
          </a:ln>
        </p:spPr>
      </p:pic>
      <p:pic>
        <p:nvPicPr>
          <p:cNvPr id="397" name="Google Shape;397;p68"/>
          <p:cNvPicPr preferRelativeResize="0"/>
          <p:nvPr/>
        </p:nvPicPr>
        <p:blipFill>
          <a:blip r:embed="rId6">
            <a:alphaModFix/>
          </a:blip>
          <a:stretch>
            <a:fillRect/>
          </a:stretch>
        </p:blipFill>
        <p:spPr>
          <a:xfrm>
            <a:off x="4792813" y="-12"/>
            <a:ext cx="3621025" cy="2011680"/>
          </a:xfrm>
          <a:prstGeom prst="rect">
            <a:avLst/>
          </a:prstGeom>
          <a:noFill/>
          <a:ln>
            <a:noFill/>
          </a:ln>
        </p:spPr>
      </p:pic>
      <p:pic>
        <p:nvPicPr>
          <p:cNvPr id="398" name="Google Shape;398;p68"/>
          <p:cNvPicPr preferRelativeResize="0"/>
          <p:nvPr/>
        </p:nvPicPr>
        <p:blipFill>
          <a:blip r:embed="rId7">
            <a:alphaModFix/>
          </a:blip>
          <a:stretch>
            <a:fillRect/>
          </a:stretch>
        </p:blipFill>
        <p:spPr>
          <a:xfrm>
            <a:off x="2690012" y="4389125"/>
            <a:ext cx="1567738" cy="2468880"/>
          </a:xfrm>
          <a:prstGeom prst="rect">
            <a:avLst/>
          </a:prstGeom>
          <a:noFill/>
          <a:ln>
            <a:noFill/>
          </a:ln>
        </p:spPr>
      </p:pic>
      <p:pic>
        <p:nvPicPr>
          <p:cNvPr id="399" name="Google Shape;399;p68"/>
          <p:cNvPicPr preferRelativeResize="0"/>
          <p:nvPr/>
        </p:nvPicPr>
        <p:blipFill>
          <a:blip r:embed="rId8">
            <a:alphaModFix/>
          </a:blip>
          <a:stretch>
            <a:fillRect/>
          </a:stretch>
        </p:blipFill>
        <p:spPr>
          <a:xfrm>
            <a:off x="4792825" y="2194563"/>
            <a:ext cx="2172615" cy="2011680"/>
          </a:xfrm>
          <a:prstGeom prst="rect">
            <a:avLst/>
          </a:prstGeom>
          <a:noFill/>
          <a:ln>
            <a:noFill/>
          </a:ln>
        </p:spPr>
      </p:pic>
      <p:pic>
        <p:nvPicPr>
          <p:cNvPr id="400" name="Google Shape;400;p68"/>
          <p:cNvPicPr preferRelativeResize="0"/>
          <p:nvPr/>
        </p:nvPicPr>
        <p:blipFill>
          <a:blip r:embed="rId9">
            <a:alphaModFix/>
          </a:blip>
          <a:stretch>
            <a:fillRect/>
          </a:stretch>
        </p:blipFill>
        <p:spPr>
          <a:xfrm>
            <a:off x="7378750" y="4389113"/>
            <a:ext cx="1765249" cy="2468880"/>
          </a:xfrm>
          <a:prstGeom prst="rect">
            <a:avLst/>
          </a:prstGeom>
          <a:noFill/>
          <a:ln>
            <a:noFill/>
          </a:ln>
        </p:spPr>
      </p:pic>
      <p:pic>
        <p:nvPicPr>
          <p:cNvPr id="401" name="Google Shape;401;p68"/>
          <p:cNvPicPr preferRelativeResize="0"/>
          <p:nvPr/>
        </p:nvPicPr>
        <p:blipFill>
          <a:blip r:embed="rId10">
            <a:alphaModFix/>
          </a:blip>
          <a:stretch>
            <a:fillRect/>
          </a:stretch>
        </p:blipFill>
        <p:spPr>
          <a:xfrm>
            <a:off x="1609288" y="2194563"/>
            <a:ext cx="2735885" cy="201168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9"/>
          <p:cNvSpPr txBox="1"/>
          <p:nvPr>
            <p:ph type="title"/>
          </p:nvPr>
        </p:nvSpPr>
        <p:spPr>
          <a:xfrm>
            <a:off x="5212075" y="0"/>
            <a:ext cx="39321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Marina Van Wart</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2021</a:t>
            </a:r>
            <a:endParaRPr sz="2400">
              <a:solidFill>
                <a:srgbClr val="B7B7B7"/>
              </a:solidFill>
            </a:endParaRPr>
          </a:p>
        </p:txBody>
      </p:sp>
      <p:pic>
        <p:nvPicPr>
          <p:cNvPr id="407" name="Google Shape;407;p69"/>
          <p:cNvPicPr preferRelativeResize="0"/>
          <p:nvPr/>
        </p:nvPicPr>
        <p:blipFill>
          <a:blip r:embed="rId3">
            <a:alphaModFix/>
          </a:blip>
          <a:stretch>
            <a:fillRect/>
          </a:stretch>
        </p:blipFill>
        <p:spPr>
          <a:xfrm>
            <a:off x="0" y="0"/>
            <a:ext cx="5212078" cy="6858000"/>
          </a:xfrm>
          <a:prstGeom prst="rect">
            <a:avLst/>
          </a:prstGeom>
          <a:noFill/>
          <a:ln>
            <a:noFill/>
          </a:ln>
        </p:spPr>
      </p:pic>
      <p:pic>
        <p:nvPicPr>
          <p:cNvPr id="408" name="Google Shape;408;p69"/>
          <p:cNvPicPr preferRelativeResize="0"/>
          <p:nvPr/>
        </p:nvPicPr>
        <p:blipFill>
          <a:blip r:embed="rId4">
            <a:alphaModFix/>
          </a:blip>
          <a:stretch>
            <a:fillRect/>
          </a:stretch>
        </p:blipFill>
        <p:spPr>
          <a:xfrm>
            <a:off x="6263725" y="4229100"/>
            <a:ext cx="1828800" cy="1828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70"/>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Katherine Boyle, </a:t>
            </a:r>
            <a:r>
              <a:rPr lang="en">
                <a:solidFill>
                  <a:srgbClr val="B7B7B7"/>
                </a:solidFill>
              </a:rPr>
              <a:t>watercolour on paper, Fall 2021</a:t>
            </a:r>
            <a:endParaRPr sz="2400">
              <a:solidFill>
                <a:srgbClr val="B7B7B7"/>
              </a:solidFill>
            </a:endParaRPr>
          </a:p>
        </p:txBody>
      </p:sp>
      <p:pic>
        <p:nvPicPr>
          <p:cNvPr id="414" name="Google Shape;414;p70"/>
          <p:cNvPicPr preferRelativeResize="0"/>
          <p:nvPr/>
        </p:nvPicPr>
        <p:blipFill>
          <a:blip r:embed="rId3">
            <a:alphaModFix/>
          </a:blip>
          <a:stretch>
            <a:fillRect/>
          </a:stretch>
        </p:blipFill>
        <p:spPr>
          <a:xfrm>
            <a:off x="150" y="0"/>
            <a:ext cx="9143999" cy="6220415"/>
          </a:xfrm>
          <a:prstGeom prst="rect">
            <a:avLst/>
          </a:prstGeom>
          <a:noFill/>
          <a:ln>
            <a:noFill/>
          </a:ln>
        </p:spPr>
      </p:pic>
      <p:pic>
        <p:nvPicPr>
          <p:cNvPr id="415" name="Google Shape;415;p70"/>
          <p:cNvPicPr preferRelativeResize="0"/>
          <p:nvPr/>
        </p:nvPicPr>
        <p:blipFill>
          <a:blip r:embed="rId4">
            <a:alphaModFix/>
          </a:blip>
          <a:stretch>
            <a:fillRect/>
          </a:stretch>
        </p:blipFill>
        <p:spPr>
          <a:xfrm>
            <a:off x="7315350" y="5029192"/>
            <a:ext cx="1828800" cy="18288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71"/>
          <p:cNvSpPr txBox="1"/>
          <p:nvPr>
            <p:ph type="title"/>
          </p:nvPr>
        </p:nvSpPr>
        <p:spPr>
          <a:xfrm>
            <a:off x="4115100" y="0"/>
            <a:ext cx="50292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Rovinne Tiamson</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2021</a:t>
            </a:r>
            <a:endParaRPr sz="2400">
              <a:solidFill>
                <a:srgbClr val="B7B7B7"/>
              </a:solidFill>
            </a:endParaRPr>
          </a:p>
        </p:txBody>
      </p:sp>
      <p:pic>
        <p:nvPicPr>
          <p:cNvPr id="421" name="Google Shape;421;p71"/>
          <p:cNvPicPr preferRelativeResize="0"/>
          <p:nvPr/>
        </p:nvPicPr>
        <p:blipFill>
          <a:blip r:embed="rId3">
            <a:alphaModFix/>
          </a:blip>
          <a:stretch>
            <a:fillRect/>
          </a:stretch>
        </p:blipFill>
        <p:spPr>
          <a:xfrm>
            <a:off x="0" y="0"/>
            <a:ext cx="4115100" cy="6824385"/>
          </a:xfrm>
          <a:prstGeom prst="rect">
            <a:avLst/>
          </a:prstGeom>
          <a:noFill/>
          <a:ln>
            <a:noFill/>
          </a:ln>
        </p:spPr>
      </p:pic>
      <p:pic>
        <p:nvPicPr>
          <p:cNvPr id="422" name="Google Shape;422;p71"/>
          <p:cNvPicPr preferRelativeResize="0"/>
          <p:nvPr/>
        </p:nvPicPr>
        <p:blipFill>
          <a:blip r:embed="rId4">
            <a:alphaModFix/>
          </a:blip>
          <a:stretch>
            <a:fillRect/>
          </a:stretch>
        </p:blipFill>
        <p:spPr>
          <a:xfrm>
            <a:off x="5715300" y="4229100"/>
            <a:ext cx="1828800" cy="18288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72"/>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Ruby Persaud, </a:t>
            </a:r>
            <a:r>
              <a:rPr lang="en">
                <a:solidFill>
                  <a:srgbClr val="B7B7B7"/>
                </a:solidFill>
              </a:rPr>
              <a:t>watercolour on paper, Fall 2021</a:t>
            </a:r>
            <a:endParaRPr sz="2400">
              <a:solidFill>
                <a:srgbClr val="B7B7B7"/>
              </a:solidFill>
            </a:endParaRPr>
          </a:p>
        </p:txBody>
      </p:sp>
      <p:pic>
        <p:nvPicPr>
          <p:cNvPr id="428" name="Google Shape;428;p72"/>
          <p:cNvPicPr preferRelativeResize="0"/>
          <p:nvPr/>
        </p:nvPicPr>
        <p:blipFill>
          <a:blip r:embed="rId3">
            <a:alphaModFix/>
          </a:blip>
          <a:stretch>
            <a:fillRect/>
          </a:stretch>
        </p:blipFill>
        <p:spPr>
          <a:xfrm>
            <a:off x="0" y="894638"/>
            <a:ext cx="9143998" cy="5068730"/>
          </a:xfrm>
          <a:prstGeom prst="rect">
            <a:avLst/>
          </a:prstGeom>
          <a:noFill/>
          <a:ln>
            <a:noFill/>
          </a:ln>
        </p:spPr>
      </p:pic>
      <p:pic>
        <p:nvPicPr>
          <p:cNvPr id="429" name="Google Shape;429;p72"/>
          <p:cNvPicPr preferRelativeResize="0"/>
          <p:nvPr/>
        </p:nvPicPr>
        <p:blipFill>
          <a:blip r:embed="rId4">
            <a:alphaModFix/>
          </a:blip>
          <a:stretch>
            <a:fillRect/>
          </a:stretch>
        </p:blipFill>
        <p:spPr>
          <a:xfrm>
            <a:off x="7315350" y="5037000"/>
            <a:ext cx="1828800" cy="18288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73"/>
          <p:cNvSpPr txBox="1"/>
          <p:nvPr>
            <p:ph type="title"/>
          </p:nvPr>
        </p:nvSpPr>
        <p:spPr>
          <a:xfrm>
            <a:off x="4341125" y="0"/>
            <a:ext cx="48033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Ryan Bezanson</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2021</a:t>
            </a:r>
            <a:endParaRPr sz="2400">
              <a:solidFill>
                <a:srgbClr val="B7B7B7"/>
              </a:solidFill>
            </a:endParaRPr>
          </a:p>
        </p:txBody>
      </p:sp>
      <p:pic>
        <p:nvPicPr>
          <p:cNvPr id="435" name="Google Shape;435;p73"/>
          <p:cNvPicPr preferRelativeResize="0"/>
          <p:nvPr/>
        </p:nvPicPr>
        <p:blipFill>
          <a:blip r:embed="rId3">
            <a:alphaModFix/>
          </a:blip>
          <a:stretch>
            <a:fillRect/>
          </a:stretch>
        </p:blipFill>
        <p:spPr>
          <a:xfrm>
            <a:off x="0" y="0"/>
            <a:ext cx="4341114" cy="6858000"/>
          </a:xfrm>
          <a:prstGeom prst="rect">
            <a:avLst/>
          </a:prstGeom>
          <a:noFill/>
          <a:ln>
            <a:noFill/>
          </a:ln>
        </p:spPr>
      </p:pic>
      <p:pic>
        <p:nvPicPr>
          <p:cNvPr id="436" name="Google Shape;436;p73"/>
          <p:cNvPicPr preferRelativeResize="0"/>
          <p:nvPr/>
        </p:nvPicPr>
        <p:blipFill>
          <a:blip r:embed="rId4">
            <a:alphaModFix/>
          </a:blip>
          <a:stretch>
            <a:fillRect/>
          </a:stretch>
        </p:blipFill>
        <p:spPr>
          <a:xfrm>
            <a:off x="5828375" y="4229092"/>
            <a:ext cx="1828800" cy="18288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74"/>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Saeyoon Yang, </a:t>
            </a:r>
            <a:r>
              <a:rPr lang="en">
                <a:solidFill>
                  <a:srgbClr val="B7B7B7"/>
                </a:solidFill>
              </a:rPr>
              <a:t>watercolour on paper, Fall 2021</a:t>
            </a:r>
            <a:endParaRPr sz="2400">
              <a:solidFill>
                <a:srgbClr val="B7B7B7"/>
              </a:solidFill>
            </a:endParaRPr>
          </a:p>
        </p:txBody>
      </p:sp>
      <p:pic>
        <p:nvPicPr>
          <p:cNvPr id="442" name="Google Shape;442;p74"/>
          <p:cNvPicPr preferRelativeResize="0"/>
          <p:nvPr/>
        </p:nvPicPr>
        <p:blipFill>
          <a:blip r:embed="rId3">
            <a:alphaModFix/>
          </a:blip>
          <a:stretch>
            <a:fillRect/>
          </a:stretch>
        </p:blipFill>
        <p:spPr>
          <a:xfrm>
            <a:off x="1233975" y="0"/>
            <a:ext cx="6676040" cy="61758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75"/>
          <p:cNvSpPr txBox="1"/>
          <p:nvPr>
            <p:ph type="title"/>
          </p:nvPr>
        </p:nvSpPr>
        <p:spPr>
          <a:xfrm>
            <a:off x="4917200" y="0"/>
            <a:ext cx="42270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Yejun Myoung</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2021</a:t>
            </a:r>
            <a:endParaRPr sz="2400">
              <a:solidFill>
                <a:srgbClr val="B7B7B7"/>
              </a:solidFill>
            </a:endParaRPr>
          </a:p>
        </p:txBody>
      </p:sp>
      <p:pic>
        <p:nvPicPr>
          <p:cNvPr id="448" name="Google Shape;448;p75"/>
          <p:cNvPicPr preferRelativeResize="0"/>
          <p:nvPr/>
        </p:nvPicPr>
        <p:blipFill>
          <a:blip r:embed="rId3">
            <a:alphaModFix/>
          </a:blip>
          <a:stretch>
            <a:fillRect/>
          </a:stretch>
        </p:blipFill>
        <p:spPr>
          <a:xfrm>
            <a:off x="0" y="0"/>
            <a:ext cx="4917191" cy="6858000"/>
          </a:xfrm>
          <a:prstGeom prst="rect">
            <a:avLst/>
          </a:prstGeom>
          <a:noFill/>
          <a:ln>
            <a:noFill/>
          </a:ln>
        </p:spPr>
      </p:pic>
      <p:pic>
        <p:nvPicPr>
          <p:cNvPr id="449" name="Google Shape;449;p75"/>
          <p:cNvPicPr preferRelativeResize="0"/>
          <p:nvPr/>
        </p:nvPicPr>
        <p:blipFill>
          <a:blip r:embed="rId4">
            <a:alphaModFix/>
          </a:blip>
          <a:stretch>
            <a:fillRect/>
          </a:stretch>
        </p:blipFill>
        <p:spPr>
          <a:xfrm>
            <a:off x="6116300" y="4229092"/>
            <a:ext cx="1828800" cy="18288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76"/>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Satori Boyce, </a:t>
            </a:r>
            <a:r>
              <a:rPr lang="en">
                <a:solidFill>
                  <a:srgbClr val="B7B7B7"/>
                </a:solidFill>
              </a:rPr>
              <a:t>watercolour on paper, Fall 2021</a:t>
            </a:r>
            <a:endParaRPr sz="2400">
              <a:solidFill>
                <a:srgbClr val="B7B7B7"/>
              </a:solidFill>
            </a:endParaRPr>
          </a:p>
        </p:txBody>
      </p:sp>
      <p:pic>
        <p:nvPicPr>
          <p:cNvPr id="455" name="Google Shape;455;p76"/>
          <p:cNvPicPr preferRelativeResize="0"/>
          <p:nvPr/>
        </p:nvPicPr>
        <p:blipFill>
          <a:blip r:embed="rId3">
            <a:alphaModFix/>
          </a:blip>
          <a:stretch>
            <a:fillRect/>
          </a:stretch>
        </p:blipFill>
        <p:spPr>
          <a:xfrm>
            <a:off x="372463" y="0"/>
            <a:ext cx="8399074" cy="6175800"/>
          </a:xfrm>
          <a:prstGeom prst="rect">
            <a:avLst/>
          </a:prstGeom>
          <a:noFill/>
          <a:ln>
            <a:noFill/>
          </a:ln>
        </p:spPr>
      </p:pic>
      <p:pic>
        <p:nvPicPr>
          <p:cNvPr id="456" name="Google Shape;456;p76"/>
          <p:cNvPicPr preferRelativeResize="0"/>
          <p:nvPr/>
        </p:nvPicPr>
        <p:blipFill>
          <a:blip r:embed="rId4">
            <a:alphaModFix/>
          </a:blip>
          <a:stretch>
            <a:fillRect/>
          </a:stretch>
        </p:blipFill>
        <p:spPr>
          <a:xfrm>
            <a:off x="7315350" y="5036992"/>
            <a:ext cx="1828800" cy="18288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77"/>
          <p:cNvPicPr preferRelativeResize="0"/>
          <p:nvPr/>
        </p:nvPicPr>
        <p:blipFill>
          <a:blip r:embed="rId3">
            <a:alphaModFix/>
          </a:blip>
          <a:stretch>
            <a:fillRect/>
          </a:stretch>
        </p:blipFill>
        <p:spPr>
          <a:xfrm>
            <a:off x="0" y="4389125"/>
            <a:ext cx="1876349" cy="2468880"/>
          </a:xfrm>
          <a:prstGeom prst="rect">
            <a:avLst/>
          </a:prstGeom>
          <a:noFill/>
          <a:ln>
            <a:noFill/>
          </a:ln>
        </p:spPr>
      </p:pic>
      <p:pic>
        <p:nvPicPr>
          <p:cNvPr id="462" name="Google Shape;462;p77"/>
          <p:cNvPicPr preferRelativeResize="0"/>
          <p:nvPr/>
        </p:nvPicPr>
        <p:blipFill>
          <a:blip r:embed="rId4">
            <a:alphaModFix/>
          </a:blip>
          <a:stretch>
            <a:fillRect/>
          </a:stretch>
        </p:blipFill>
        <p:spPr>
          <a:xfrm>
            <a:off x="1388000" y="0"/>
            <a:ext cx="2957170" cy="2011680"/>
          </a:xfrm>
          <a:prstGeom prst="rect">
            <a:avLst/>
          </a:prstGeom>
          <a:noFill/>
          <a:ln>
            <a:noFill/>
          </a:ln>
        </p:spPr>
      </p:pic>
      <p:pic>
        <p:nvPicPr>
          <p:cNvPr id="463" name="Google Shape;463;p77"/>
          <p:cNvPicPr preferRelativeResize="0"/>
          <p:nvPr/>
        </p:nvPicPr>
        <p:blipFill>
          <a:blip r:embed="rId5">
            <a:alphaModFix/>
          </a:blip>
          <a:stretch>
            <a:fillRect/>
          </a:stretch>
        </p:blipFill>
        <p:spPr>
          <a:xfrm>
            <a:off x="5071415" y="4389125"/>
            <a:ext cx="1493672" cy="2468880"/>
          </a:xfrm>
          <a:prstGeom prst="rect">
            <a:avLst/>
          </a:prstGeom>
          <a:noFill/>
          <a:ln>
            <a:noFill/>
          </a:ln>
        </p:spPr>
      </p:pic>
      <p:pic>
        <p:nvPicPr>
          <p:cNvPr id="464" name="Google Shape;464;p77"/>
          <p:cNvPicPr preferRelativeResize="0"/>
          <p:nvPr/>
        </p:nvPicPr>
        <p:blipFill>
          <a:blip r:embed="rId6">
            <a:alphaModFix/>
          </a:blip>
          <a:stretch>
            <a:fillRect/>
          </a:stretch>
        </p:blipFill>
        <p:spPr>
          <a:xfrm>
            <a:off x="4792813" y="-12"/>
            <a:ext cx="3621025" cy="2011680"/>
          </a:xfrm>
          <a:prstGeom prst="rect">
            <a:avLst/>
          </a:prstGeom>
          <a:noFill/>
          <a:ln>
            <a:noFill/>
          </a:ln>
        </p:spPr>
      </p:pic>
      <p:pic>
        <p:nvPicPr>
          <p:cNvPr id="465" name="Google Shape;465;p77"/>
          <p:cNvPicPr preferRelativeResize="0"/>
          <p:nvPr/>
        </p:nvPicPr>
        <p:blipFill>
          <a:blip r:embed="rId7">
            <a:alphaModFix/>
          </a:blip>
          <a:stretch>
            <a:fillRect/>
          </a:stretch>
        </p:blipFill>
        <p:spPr>
          <a:xfrm>
            <a:off x="2690012" y="4389125"/>
            <a:ext cx="1567738" cy="2468880"/>
          </a:xfrm>
          <a:prstGeom prst="rect">
            <a:avLst/>
          </a:prstGeom>
          <a:noFill/>
          <a:ln>
            <a:noFill/>
          </a:ln>
        </p:spPr>
      </p:pic>
      <p:pic>
        <p:nvPicPr>
          <p:cNvPr id="466" name="Google Shape;466;p77"/>
          <p:cNvPicPr preferRelativeResize="0"/>
          <p:nvPr/>
        </p:nvPicPr>
        <p:blipFill>
          <a:blip r:embed="rId8">
            <a:alphaModFix/>
          </a:blip>
          <a:stretch>
            <a:fillRect/>
          </a:stretch>
        </p:blipFill>
        <p:spPr>
          <a:xfrm>
            <a:off x="4792825" y="2194563"/>
            <a:ext cx="2172615" cy="2011680"/>
          </a:xfrm>
          <a:prstGeom prst="rect">
            <a:avLst/>
          </a:prstGeom>
          <a:noFill/>
          <a:ln>
            <a:noFill/>
          </a:ln>
        </p:spPr>
      </p:pic>
      <p:pic>
        <p:nvPicPr>
          <p:cNvPr id="467" name="Google Shape;467;p77"/>
          <p:cNvPicPr preferRelativeResize="0"/>
          <p:nvPr/>
        </p:nvPicPr>
        <p:blipFill>
          <a:blip r:embed="rId9">
            <a:alphaModFix/>
          </a:blip>
          <a:stretch>
            <a:fillRect/>
          </a:stretch>
        </p:blipFill>
        <p:spPr>
          <a:xfrm>
            <a:off x="7378750" y="4389113"/>
            <a:ext cx="1765249" cy="2468880"/>
          </a:xfrm>
          <a:prstGeom prst="rect">
            <a:avLst/>
          </a:prstGeom>
          <a:noFill/>
          <a:ln>
            <a:noFill/>
          </a:ln>
        </p:spPr>
      </p:pic>
      <p:pic>
        <p:nvPicPr>
          <p:cNvPr id="468" name="Google Shape;468;p77"/>
          <p:cNvPicPr preferRelativeResize="0"/>
          <p:nvPr/>
        </p:nvPicPr>
        <p:blipFill>
          <a:blip r:embed="rId10">
            <a:alphaModFix/>
          </a:blip>
          <a:stretch>
            <a:fillRect/>
          </a:stretch>
        </p:blipFill>
        <p:spPr>
          <a:xfrm>
            <a:off x="1609288" y="2194563"/>
            <a:ext cx="2735885" cy="201168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descr="Title" id="477" name="Google Shape;477;p79"/>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700">
                <a:solidFill>
                  <a:srgbClr val="FFFFFF"/>
                </a:solidFill>
                <a:latin typeface="Oswald"/>
                <a:ea typeface="Oswald"/>
                <a:cs typeface="Oswald"/>
                <a:sym typeface="Oswald"/>
              </a:rPr>
              <a:t>It is much easier and faster to </a:t>
            </a:r>
            <a:r>
              <a:rPr lang="en" sz="4700">
                <a:solidFill>
                  <a:srgbClr val="00FF00"/>
                </a:solidFill>
                <a:latin typeface="Oswald"/>
                <a:ea typeface="Oswald"/>
                <a:cs typeface="Oswald"/>
                <a:sym typeface="Oswald"/>
              </a:rPr>
              <a:t>adjust a colour</a:t>
            </a:r>
            <a:r>
              <a:rPr lang="en" sz="4700">
                <a:solidFill>
                  <a:srgbClr val="FFFFFF"/>
                </a:solidFill>
                <a:latin typeface="Oswald"/>
                <a:ea typeface="Oswald"/>
                <a:cs typeface="Oswald"/>
                <a:sym typeface="Oswald"/>
              </a:rPr>
              <a:t> with a new layer than to </a:t>
            </a:r>
            <a:r>
              <a:rPr lang="en" sz="4700">
                <a:solidFill>
                  <a:srgbClr val="EA9999"/>
                </a:solidFill>
                <a:latin typeface="Oswald"/>
                <a:ea typeface="Oswald"/>
                <a:cs typeface="Oswald"/>
                <a:sym typeface="Oswald"/>
              </a:rPr>
              <a:t>mix a perfect colour</a:t>
            </a:r>
            <a:endParaRPr sz="1950">
              <a:solidFill>
                <a:srgbClr val="EA9999"/>
              </a:solidFill>
              <a:latin typeface="Average"/>
              <a:ea typeface="Average"/>
              <a:cs typeface="Average"/>
              <a:sym typeface="Average"/>
            </a:endParaRPr>
          </a:p>
        </p:txBody>
      </p:sp>
      <p:sp>
        <p:nvSpPr>
          <p:cNvPr descr="Translations" id="478" name="Google Shape;478;p79"/>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AAAAAA"/>
                </a:solidFill>
                <a:latin typeface="Average"/>
                <a:ea typeface="Average"/>
                <a:cs typeface="Average"/>
                <a:sym typeface="Average"/>
              </a:rPr>
              <a:t>ፍጹም የሆነ ቀለም ከመቀላቀል ይልቅ በአዲስ ንብርብር ቀለምን ማስተካከል በጣም ቀላል እና ፈጣን ነው</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 sz="1200">
                <a:solidFill>
                  <a:srgbClr val="AAAAAA"/>
                </a:solidFill>
                <a:latin typeface="Average"/>
                <a:ea typeface="Average"/>
                <a:cs typeface="Average"/>
                <a:sym typeface="Average"/>
              </a:rPr>
              <a:t>من الأسهل والأسرع بكثير تعديل اللون باستخدام طبقة جديدة بدلاً من مزج لون مثالي</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És molt més fàcil i ràpid ajustar un color amb una nova capa que barrejar un color perfecte.</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使用新图层调整颜色比混合完美颜色更容易、更快捷</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 sz="1200">
                <a:solidFill>
                  <a:srgbClr val="AAAAAA"/>
                </a:solidFill>
                <a:latin typeface="Average"/>
                <a:ea typeface="Average"/>
                <a:cs typeface="Average"/>
                <a:sym typeface="Average"/>
              </a:rPr>
              <a:t>تنظیم رنگ با یک لایه جدید بسیار آسان‌تر و سریع‌تر از ترکیب یک رنگ کامل است.</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किसी रंग को एकदम सही रंग में मिलाने की तुलना में नई परत के साथ समायोजित करना बहुत आसान और तेज़ है</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完璧な色を混ぜるよりも、新しいレイヤーで色を調整する方がはるかに簡単で速いです</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완벽한 색상을 혼합하는 것보다 새로운 레이어로 색상을 조정하는 것이 훨씬 쉽고 빠릅니다.</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Guherandina rengek bi tebeqeyek nû ji tevlihevkirina rengek bêkêmasî pir hêsantir û zûtir e.</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É muito mais fácil e rápido ajustar uma cor com uma nova camada do que misturar uma cor perfeita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ਇੱਕ ਸੰਪੂਰਨ ਰੰਗ ਨੂੰ ਮਿਲਾਉਣ ਨਾਲੋਂ ਇੱਕ ਨਵੀਂ ਪਰਤ ਨਾਲ ਰੰਗ ਨੂੰ ਐਡਜਸਟ ਕਰਨਾ ਬਹੁਤ ਸੌਖਾ ਅਤੇ ਤੇਜ਼ ਹੈ।</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Гораздо проще и быстрее настроить цвет с помощью нового слоя, чем смешивать идеальный цвет.</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Aad bay u fududahay oo dhakhso badan tahay in lagu hagaajiyo midab leh lakab cusub intii lagu qasi lahaa midab qumman</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Es mucho más fácil y rápido ajustar un color con una nueva capa que mezclar un color perfecto.</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Ni rahisi zaidi na kwa kasi kurekebisha rangi na safu mpya kuliko kuchanganya rangi kamili</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Ito ay mas madali at mas mabilis na ayusin ang isang kulay gamit ang isang bagong layer kaysa sa paghaluin ang isang perpektong kulay</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Mükemmel bir rengi karıştırmaktan ziyade yeni bir katmanla rengi ayarlamak çok daha kolay ve hızlıdır</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Набагато легше та швидше налаштувати колір за допомогою нового шару, ніж змішувати ідеальний колір.</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Việc điều chỉnh màu sắc bằng một lớp mới dễ dàng và nhanh hơn nhiều so với việc pha trộn một màu hoàn hảo</a:t>
            </a:r>
            <a:endParaRPr sz="1150">
              <a:solidFill>
                <a:srgbClr val="CACACA"/>
              </a:solidFill>
              <a:latin typeface="Average"/>
              <a:ea typeface="Average"/>
              <a:cs typeface="Average"/>
              <a:sym typeface="Average"/>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grpSp>
        <p:nvGrpSpPr>
          <p:cNvPr id="483" name="Google Shape;483;p80"/>
          <p:cNvGrpSpPr/>
          <p:nvPr/>
        </p:nvGrpSpPr>
        <p:grpSpPr>
          <a:xfrm>
            <a:off x="0" y="0"/>
            <a:ext cx="4572000" cy="6858000"/>
            <a:chOff x="0" y="0"/>
            <a:chExt cx="4572000" cy="6858000"/>
          </a:xfrm>
        </p:grpSpPr>
        <p:sp>
          <p:nvSpPr>
            <p:cNvPr descr="Title" id="484" name="Google Shape;484;p80"/>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200">
                  <a:solidFill>
                    <a:srgbClr val="FFFFFF"/>
                  </a:solidFill>
                  <a:latin typeface="Oswald"/>
                  <a:ea typeface="Oswald"/>
                  <a:cs typeface="Oswald"/>
                  <a:sym typeface="Oswald"/>
                </a:rPr>
                <a:t>The </a:t>
              </a:r>
              <a:r>
                <a:rPr lang="en" sz="4200">
                  <a:solidFill>
                    <a:srgbClr val="4A86E8"/>
                  </a:solidFill>
                  <a:latin typeface="Oswald"/>
                  <a:ea typeface="Oswald"/>
                  <a:cs typeface="Oswald"/>
                  <a:sym typeface="Oswald"/>
                </a:rPr>
                <a:t>opposite </a:t>
              </a:r>
              <a:r>
                <a:rPr lang="en" sz="4200">
                  <a:solidFill>
                    <a:srgbClr val="FFFFFF"/>
                  </a:solidFill>
                  <a:latin typeface="Oswald"/>
                  <a:ea typeface="Oswald"/>
                  <a:cs typeface="Oswald"/>
                  <a:sym typeface="Oswald"/>
                </a:rPr>
                <a:t>of a colour on the colour wheel is a </a:t>
              </a:r>
              <a:r>
                <a:rPr lang="en" sz="4200">
                  <a:solidFill>
                    <a:srgbClr val="FF9900"/>
                  </a:solidFill>
                  <a:latin typeface="Oswald"/>
                  <a:ea typeface="Oswald"/>
                  <a:cs typeface="Oswald"/>
                  <a:sym typeface="Oswald"/>
                </a:rPr>
                <a:t>complementary </a:t>
              </a:r>
              <a:r>
                <a:rPr lang="en" sz="4200">
                  <a:solidFill>
                    <a:srgbClr val="FFFFFF"/>
                  </a:solidFill>
                  <a:latin typeface="Oswald"/>
                  <a:ea typeface="Oswald"/>
                  <a:cs typeface="Oswald"/>
                  <a:sym typeface="Oswald"/>
                </a:rPr>
                <a:t>colour</a:t>
              </a:r>
              <a:endParaRPr sz="2100">
                <a:solidFill>
                  <a:srgbClr val="AAAAAA"/>
                </a:solidFill>
                <a:latin typeface="Average"/>
                <a:ea typeface="Average"/>
                <a:cs typeface="Average"/>
                <a:sym typeface="Average"/>
              </a:endParaRPr>
            </a:p>
          </p:txBody>
        </p:sp>
        <p:pic>
          <p:nvPicPr>
            <p:cNvPr id="485" name="Google Shape;485;p80"/>
            <p:cNvPicPr preferRelativeResize="0"/>
            <p:nvPr/>
          </p:nvPicPr>
          <p:blipFill>
            <a:blip r:embed="rId3">
              <a:alphaModFix/>
            </a:blip>
            <a:stretch>
              <a:fillRect/>
            </a:stretch>
          </p:blipFill>
          <p:spPr>
            <a:xfrm>
              <a:off x="1371600" y="190500"/>
              <a:ext cx="1828800" cy="1828800"/>
            </a:xfrm>
            <a:prstGeom prst="rect">
              <a:avLst/>
            </a:prstGeom>
            <a:noFill/>
            <a:ln>
              <a:noFill/>
            </a:ln>
          </p:spPr>
        </p:pic>
        <p:pic>
          <p:nvPicPr>
            <p:cNvPr id="486" name="Google Shape;486;p80"/>
            <p:cNvPicPr preferRelativeResize="0"/>
            <p:nvPr/>
          </p:nvPicPr>
          <p:blipFill>
            <a:blip r:embed="rId4">
              <a:alphaModFix/>
            </a:blip>
            <a:stretch>
              <a:fillRect/>
            </a:stretch>
          </p:blipFill>
          <p:spPr>
            <a:xfrm>
              <a:off x="1371600" y="4785800"/>
              <a:ext cx="1828800" cy="1828800"/>
            </a:xfrm>
            <a:prstGeom prst="rect">
              <a:avLst/>
            </a:prstGeom>
            <a:noFill/>
            <a:ln>
              <a:noFill/>
            </a:ln>
          </p:spPr>
        </p:pic>
      </p:grpSp>
      <p:sp>
        <p:nvSpPr>
          <p:cNvPr descr="Translations" id="487" name="Google Shape;487;p80"/>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በቀለም ጎማ ላይ ያለው ቀለም ተቃራኒው ተጨማሪ ቀለም ነው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اللون المعاكس للون على عجلة الألوان هو اللون المكمل</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El color oposat al cercle cromàtic és un color complementari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色轮上颜色的对立面是互补色</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رنگ متضاد هر رنگ در چرخه رنگ، رنگ مکمل است.</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रंग चक्र पर किसी रंग का विपरीत रंग पूरक रंग होता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色相環上の色の反対色は補色である</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색상환에서 색상의 반대색은 보색입니다.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Berevajiyê rengek li ser çerxa rengan rengek temamker 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O oposto de uma cor na roda de cores é uma cor complementar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ਰੰਗ ਚੱਕਰ 'ਤੇ ਕਿਸੇ ਰੰਗ ਦਾ ਉਲਟ ਇੱਕ ਪੂਰਕ ਰੰਗ ਹੁੰਦਾ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Противоположность цвета на цветовом круге — это дополнительный цвет.</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Ka soo horjeeda midabka giraangiraha midabku waa midab dhammaystiran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El opuesto de un color en el círculo cromático es un color complementario.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Kinyume cha rangi kwenye gurudumu la rangi ni rangi ya ziada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kabaligtaran ng isang kulay sa color wheel ay isang pantulong na kulay</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Renk çarkında bir rengin zıttı tamamlayıcı renktir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Протилежністю кольору на колірному колі є додатковий колір</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Màu đối lập với màu trên vòng tròn màu là màu bổ sung</a:t>
            </a:r>
            <a:endParaRPr sz="2800">
              <a:solidFill>
                <a:srgbClr val="CACACA"/>
              </a:solidFill>
              <a:latin typeface="Average"/>
              <a:ea typeface="Average"/>
              <a:cs typeface="Average"/>
              <a:sym typeface="Average"/>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grpSp>
        <p:nvGrpSpPr>
          <p:cNvPr id="492" name="Google Shape;492;p81"/>
          <p:cNvGrpSpPr/>
          <p:nvPr/>
        </p:nvGrpSpPr>
        <p:grpSpPr>
          <a:xfrm>
            <a:off x="-131" y="0"/>
            <a:ext cx="4572131" cy="5918440"/>
            <a:chOff x="-131" y="0"/>
            <a:chExt cx="4572131" cy="5918440"/>
          </a:xfrm>
        </p:grpSpPr>
        <p:sp>
          <p:nvSpPr>
            <p:cNvPr descr="Title" id="493" name="Google Shape;493;p81"/>
            <p:cNvSpPr txBox="1"/>
            <p:nvPr/>
          </p:nvSpPr>
          <p:spPr>
            <a:xfrm>
              <a:off x="0" y="0"/>
              <a:ext cx="4572000" cy="420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0">
                  <a:solidFill>
                    <a:srgbClr val="FFFFFF"/>
                  </a:solidFill>
                  <a:latin typeface="Oswald"/>
                  <a:ea typeface="Oswald"/>
                  <a:cs typeface="Oswald"/>
                  <a:sym typeface="Oswald"/>
                </a:rPr>
                <a:t>If you mix complementary colours together you get black</a:t>
              </a:r>
              <a:endParaRPr sz="2200">
                <a:solidFill>
                  <a:srgbClr val="AAAAAA"/>
                </a:solidFill>
                <a:latin typeface="Average"/>
                <a:ea typeface="Average"/>
                <a:cs typeface="Average"/>
                <a:sym typeface="Average"/>
              </a:endParaRPr>
            </a:p>
          </p:txBody>
        </p:sp>
        <p:grpSp>
          <p:nvGrpSpPr>
            <p:cNvPr id="494" name="Google Shape;494;p81"/>
            <p:cNvGrpSpPr/>
            <p:nvPr/>
          </p:nvGrpSpPr>
          <p:grpSpPr>
            <a:xfrm>
              <a:off x="-131" y="5056710"/>
              <a:ext cx="4571771" cy="861731"/>
              <a:chOff x="2765425" y="1388175"/>
              <a:chExt cx="4851200" cy="914400"/>
            </a:xfrm>
          </p:grpSpPr>
          <p:sp>
            <p:nvSpPr>
              <p:cNvPr id="495" name="Google Shape;495;p81"/>
              <p:cNvSpPr/>
              <p:nvPr/>
            </p:nvSpPr>
            <p:spPr>
              <a:xfrm>
                <a:off x="3527425" y="1388175"/>
                <a:ext cx="914400" cy="914400"/>
              </a:xfrm>
              <a:prstGeom prst="smileyFace">
                <a:avLst>
                  <a:gd fmla="val 4653" name="adj"/>
                </a:avLst>
              </a:prstGeom>
              <a:solidFill>
                <a:srgbClr val="00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81"/>
              <p:cNvSpPr/>
              <p:nvPr/>
            </p:nvSpPr>
            <p:spPr>
              <a:xfrm>
                <a:off x="2765425" y="1388175"/>
                <a:ext cx="914400" cy="914400"/>
              </a:xfrm>
              <a:prstGeom prst="smileyFace">
                <a:avLst>
                  <a:gd fmla="val 4653" name="adj"/>
                </a:avLst>
              </a:prstGeom>
              <a:solidFill>
                <a:srgbClr val="FFFF00"/>
              </a:solidFill>
              <a:ln cap="flat" cmpd="sng" w="2857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81"/>
              <p:cNvSpPr/>
              <p:nvPr/>
            </p:nvSpPr>
            <p:spPr>
              <a:xfrm>
                <a:off x="4289425" y="1388175"/>
                <a:ext cx="914400" cy="914400"/>
              </a:xfrm>
              <a:prstGeom prst="smileyFace">
                <a:avLst>
                  <a:gd fmla="val 4653" name="adj"/>
                </a:avLst>
              </a:prstGeom>
              <a:solidFill>
                <a:srgbClr val="FF00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81"/>
              <p:cNvSpPr/>
              <p:nvPr/>
            </p:nvSpPr>
            <p:spPr>
              <a:xfrm>
                <a:off x="6702225" y="1388175"/>
                <a:ext cx="914400" cy="914400"/>
              </a:xfrm>
              <a:prstGeom prst="smileyFace">
                <a:avLst>
                  <a:gd fmla="val 4653" name="adj"/>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81"/>
              <p:cNvSpPr/>
              <p:nvPr/>
            </p:nvSpPr>
            <p:spPr>
              <a:xfrm>
                <a:off x="5666225" y="1461525"/>
                <a:ext cx="726000" cy="767700"/>
              </a:xfrm>
              <a:prstGeom prst="mathEqual">
                <a:avLst>
                  <a:gd fmla="val 23520" name="adj1"/>
                  <a:gd fmla="val 11760" name="adj2"/>
                </a:avLst>
              </a:prstGeom>
              <a:solidFill>
                <a:srgbClr val="B7B7B7"/>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descr="Translations" id="500" name="Google Shape;500;p81"/>
          <p:cNvSpPr txBox="1"/>
          <p:nvPr/>
        </p:nvSpPr>
        <p:spPr>
          <a:xfrm>
            <a:off x="4572000" y="0"/>
            <a:ext cx="45717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ተጨማሪ ቀለሞችን አንድ ላይ ካዋህዱ ጥቁር ታገኛለህ</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إذا قمت بخلط الألوان التكميلية معًا، ستحصل على اللون الأسود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Si barreges colors complementaris, obtindràs el negre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如果将互补色混合在一起，就会得到黑色</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اگر رنگ‌های مکمل را با هم مخلوط کنید، مشکی به دست می‌آید.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यदि आप पूरक रंगों को एक साथ मिलाते हैं तो आपको काला रंग मिलता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補色を混ぜると黒になる</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보색을 섞으면 검정색이 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Ger hûn rengên temamker tevlihev bikin hûn reş digirin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Se você misturar cores complementares, obterá preto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ਜੇਕਰ ਤੁਸੀਂ ਪੂਰਕ ਰੰਗਾਂ ਨੂੰ ਇਕੱਠੇ ਮਿਲਾਉਂਦੇ ਹੋ ਤਾਂ ਤੁਸੀਂ ਕਾਲੇ ਹੋ ਜਾਂਦੇ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Если смешать дополнительные цвета, получится черный.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Haddi aad isku dhafto midabyo is kaaba ah waxaad helaysaa madow</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Si mezclas colores complementarios obtienes el negro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Ukichanganya rangi za ziada pamoja unakuwa mweusi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Kung pinaghalo mo ang mga pantulong na kulay, makakakuha ka ng itim</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Tamamlayıcı renkleri karıştırırsanız siyah elde edersiniz</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Якщо змішати додаткові кольори, то отримаємо чорний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Nếu bạn trộn các màu bổ sung với nhau, bạn sẽ có màu đen</a:t>
            </a:r>
            <a:endParaRPr sz="2600">
              <a:solidFill>
                <a:srgbClr val="CACACA"/>
              </a:solidFill>
              <a:latin typeface="Average"/>
              <a:ea typeface="Average"/>
              <a:cs typeface="Average"/>
              <a:sym typeface="Average"/>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descr="Title" id="509" name="Google Shape;509;p83"/>
          <p:cNvSpPr txBox="1"/>
          <p:nvPr/>
        </p:nvSpPr>
        <p:spPr>
          <a:xfrm>
            <a:off x="0" y="-25"/>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6300">
                <a:solidFill>
                  <a:srgbClr val="FFFFFF"/>
                </a:solidFill>
                <a:latin typeface="Oswald"/>
                <a:ea typeface="Oswald"/>
                <a:cs typeface="Oswald"/>
                <a:sym typeface="Oswald"/>
              </a:rPr>
              <a:t>Using a </a:t>
            </a:r>
            <a:r>
              <a:rPr lang="en" sz="6300">
                <a:solidFill>
                  <a:srgbClr val="A2C4C9"/>
                </a:solidFill>
                <a:latin typeface="Oswald"/>
                <a:ea typeface="Oswald"/>
                <a:cs typeface="Oswald"/>
                <a:sym typeface="Oswald"/>
              </a:rPr>
              <a:t>colour </a:t>
            </a:r>
            <a:r>
              <a:rPr lang="en" sz="6300">
                <a:solidFill>
                  <a:srgbClr val="F9CB9C"/>
                </a:solidFill>
                <a:latin typeface="Oswald"/>
                <a:ea typeface="Oswald"/>
                <a:cs typeface="Oswald"/>
                <a:sym typeface="Oswald"/>
              </a:rPr>
              <a:t>scheme </a:t>
            </a:r>
            <a:r>
              <a:rPr lang="en" sz="6300">
                <a:solidFill>
                  <a:srgbClr val="FFFFFF"/>
                </a:solidFill>
                <a:latin typeface="Oswald"/>
                <a:ea typeface="Oswald"/>
                <a:cs typeface="Oswald"/>
                <a:sym typeface="Oswald"/>
              </a:rPr>
              <a:t>is better than matching natural colours</a:t>
            </a:r>
            <a:endParaRPr sz="2700">
              <a:solidFill>
                <a:srgbClr val="AAAAAA"/>
              </a:solidFill>
              <a:latin typeface="Average"/>
              <a:ea typeface="Average"/>
              <a:cs typeface="Average"/>
              <a:sym typeface="Average"/>
            </a:endParaRPr>
          </a:p>
        </p:txBody>
      </p:sp>
      <p:sp>
        <p:nvSpPr>
          <p:cNvPr descr="Translations" id="510" name="Google Shape;510;p83"/>
          <p:cNvSpPr txBox="1"/>
          <p:nvPr/>
        </p:nvSpPr>
        <p:spPr>
          <a:xfrm>
            <a:off x="3657600" y="-25"/>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የቀለም ዘዴን መጠቀም ተፈጥሯዊ ቀለሞችን ከማጣመር የተሻለ ነው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استخدام مخطط الألوان أفضل من مطابقة الألوان الطبيعية</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Utilitzar una combinació de colors és millor que combinar colors naturals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使用配色方案比匹配自然色更好</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استفاده از یک طرح رنگی بهتر از تطبیق با رنگ‌های طبیعی است</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प्राकृतिक रंगों के मिलान से बेहतर है रंग योजना का उपयोग करना</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自然な色を合わせるよりも配色を使う方が良い</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자연스러운 색상을 맞추는 것보다 색상 구성표를 사용하는 것이 더 좋습니다.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Lihevhatina rengên xwezayî ji bikaranîna rengan çêtir 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Usar um esquema de cores é melhor do que combinar cores naturais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ਕੁਦਰਤੀ ਰੰਗਾਂ ਨਾਲ ਮੇਲ ਕਰਨ ਨਾਲੋਂ ਰੰਗ ਸਕੀਮ ਦੀ ਵਰਤੋਂ ਕਰਨਾ ਬਿਹਤਰ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Использование цветовой схемы лучше, чем подбор естественных цветов.</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Isticmaalka nidaamka midabku wuxuu ka fiican yahay isku-dhafka midabada dabiiciga ah</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Usar una combinación de colores es mejor que combinar colores naturales.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Kutumia mpango wa rangi ni bora zaidi kuliko kufanana na rangi za asili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paggamit ng scheme ng kulay ay mas mahusay kaysa sa pagtutugma ng mga natural na kulay</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Doğal renkleri eşleştirmektense bir renk şeması kullanmak daha iyidir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Використання колірної гами краще, ніж поєднання природних кольорів</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Sử dụng một bảng màu tốt hơn là kết hợp các màu tự nhiên</a:t>
            </a:r>
            <a:endParaRPr sz="2300">
              <a:solidFill>
                <a:srgbClr val="CACACA"/>
              </a:solidFill>
              <a:latin typeface="Average"/>
              <a:ea typeface="Average"/>
              <a:cs typeface="Average"/>
              <a:sym typeface="Average"/>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84"/>
          <p:cNvSpPr txBox="1"/>
          <p:nvPr/>
        </p:nvSpPr>
        <p:spPr>
          <a:xfrm>
            <a:off x="50" y="-34975"/>
            <a:ext cx="9144000" cy="232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000">
                <a:solidFill>
                  <a:srgbClr val="FFFFFF"/>
                </a:solidFill>
                <a:latin typeface="Oswald"/>
                <a:ea typeface="Oswald"/>
                <a:cs typeface="Oswald"/>
                <a:sym typeface="Oswald"/>
              </a:rPr>
              <a:t>Colour schemes for </a:t>
            </a:r>
            <a:r>
              <a:rPr lang="en" sz="7000">
                <a:solidFill>
                  <a:srgbClr val="00FF00"/>
                </a:solidFill>
                <a:latin typeface="Oswald"/>
                <a:ea typeface="Oswald"/>
                <a:cs typeface="Oswald"/>
                <a:sym typeface="Oswald"/>
              </a:rPr>
              <a:t>balanced </a:t>
            </a:r>
            <a:r>
              <a:rPr lang="en" sz="7000">
                <a:solidFill>
                  <a:srgbClr val="FFFFFF"/>
                </a:solidFill>
                <a:latin typeface="Oswald"/>
                <a:ea typeface="Oswald"/>
                <a:cs typeface="Oswald"/>
                <a:sym typeface="Oswald"/>
              </a:rPr>
              <a:t>compositions</a:t>
            </a:r>
            <a:endParaRPr sz="1200">
              <a:solidFill>
                <a:srgbClr val="B7B7B7"/>
              </a:solidFill>
              <a:latin typeface="Average"/>
              <a:ea typeface="Average"/>
              <a:cs typeface="Average"/>
              <a:sym typeface="Average"/>
            </a:endParaRPr>
          </a:p>
        </p:txBody>
      </p:sp>
      <p:sp>
        <p:nvSpPr>
          <p:cNvPr descr="Translations" id="516" name="Google Shape;516;p84"/>
          <p:cNvSpPr txBox="1"/>
          <p:nvPr/>
        </p:nvSpPr>
        <p:spPr>
          <a:xfrm>
            <a:off x="0" y="2286000"/>
            <a:ext cx="9144000" cy="457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ለተመጣጣኝ ጥንቅሮች የቀለም መርሃግብሮች</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مخططات الألوان للتراكيب المتوازنة</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Esquemes de colors per a composicions equilibrades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平衡构图的配色方案</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طرح‌های رنگی برای ترکیب‌بندی‌های متعادل</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संतुलित रचनाओं के लिए रंग योजनाएँ</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バランスの取れた構成のための配色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균형 잡힌 구성을 위한 색상 구성표</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Şêwazên rengan ji bo kompozîsyonên hevseng</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Esquemas de cores para composições equilibradas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ਸੰਤੁਲਿਤ ਰਚਨਾਵਾਂ ਲਈ ਰੰਗ ਸਕੀਮਾਂ</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Цветовые схемы для сбалансированных композиций</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Nidaamyada midabka ee isku-dheelitirka isku dheelitiran</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Esquemas de color para composiciones equilibradas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Mipango ya rangi kwa nyimbo za usawa</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Mga scheme ng kulay para sa balanseng komposisyon</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Dengeli kompozisyonlar için renk şemaları</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Колірні схеми для збалансованих композицій</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Bảng màu cho bố cục cân bằng</a:t>
            </a:r>
            <a:endParaRPr sz="2700">
              <a:solidFill>
                <a:srgbClr val="AAAAAA"/>
              </a:solidFill>
              <a:latin typeface="Average"/>
              <a:ea typeface="Average"/>
              <a:cs typeface="Average"/>
              <a:sym typeface="Average"/>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85"/>
          <p:cNvSpPr txBox="1"/>
          <p:nvPr/>
        </p:nvSpPr>
        <p:spPr>
          <a:xfrm>
            <a:off x="578100" y="0"/>
            <a:ext cx="7987800" cy="117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200">
                <a:solidFill>
                  <a:srgbClr val="FFFFFF"/>
                </a:solidFill>
                <a:latin typeface="Oswald"/>
                <a:ea typeface="Oswald"/>
                <a:cs typeface="Oswald"/>
                <a:sym typeface="Oswald"/>
              </a:rPr>
              <a:t>Complementary colours are built into human vision</a:t>
            </a:r>
            <a:endParaRPr sz="3200">
              <a:solidFill>
                <a:srgbClr val="FFFFFF"/>
              </a:solidFill>
              <a:latin typeface="Oswald"/>
              <a:ea typeface="Oswald"/>
              <a:cs typeface="Oswald"/>
              <a:sym typeface="Oswald"/>
            </a:endParaRPr>
          </a:p>
        </p:txBody>
      </p:sp>
      <p:pic>
        <p:nvPicPr>
          <p:cNvPr id="522" name="Google Shape;522;p85"/>
          <p:cNvPicPr preferRelativeResize="0"/>
          <p:nvPr/>
        </p:nvPicPr>
        <p:blipFill>
          <a:blip r:embed="rId3">
            <a:alphaModFix/>
          </a:blip>
          <a:stretch>
            <a:fillRect/>
          </a:stretch>
        </p:blipFill>
        <p:spPr>
          <a:xfrm>
            <a:off x="578100" y="1173875"/>
            <a:ext cx="3045015" cy="2550200"/>
          </a:xfrm>
          <a:prstGeom prst="rect">
            <a:avLst/>
          </a:prstGeom>
          <a:noFill/>
          <a:ln>
            <a:noFill/>
          </a:ln>
        </p:spPr>
      </p:pic>
      <p:pic>
        <p:nvPicPr>
          <p:cNvPr id="523" name="Google Shape;523;p85"/>
          <p:cNvPicPr preferRelativeResize="0"/>
          <p:nvPr/>
        </p:nvPicPr>
        <p:blipFill>
          <a:blip r:embed="rId4">
            <a:alphaModFix/>
          </a:blip>
          <a:stretch>
            <a:fillRect/>
          </a:stretch>
        </p:blipFill>
        <p:spPr>
          <a:xfrm>
            <a:off x="578090" y="3916300"/>
            <a:ext cx="2857500" cy="2857500"/>
          </a:xfrm>
          <a:prstGeom prst="rect">
            <a:avLst/>
          </a:prstGeom>
          <a:noFill/>
          <a:ln>
            <a:noFill/>
          </a:ln>
        </p:spPr>
      </p:pic>
      <p:grpSp>
        <p:nvGrpSpPr>
          <p:cNvPr id="524" name="Google Shape;524;p85"/>
          <p:cNvGrpSpPr/>
          <p:nvPr/>
        </p:nvGrpSpPr>
        <p:grpSpPr>
          <a:xfrm>
            <a:off x="5708400" y="3930552"/>
            <a:ext cx="2857500" cy="2829000"/>
            <a:chOff x="6006575" y="3916302"/>
            <a:chExt cx="2857500" cy="2829000"/>
          </a:xfrm>
        </p:grpSpPr>
        <p:pic>
          <p:nvPicPr>
            <p:cNvPr id="525" name="Google Shape;525;p85"/>
            <p:cNvPicPr preferRelativeResize="0"/>
            <p:nvPr/>
          </p:nvPicPr>
          <p:blipFill rotWithShape="1">
            <a:blip r:embed="rId5">
              <a:alphaModFix/>
            </a:blip>
            <a:srcRect b="0" l="0" r="0" t="0"/>
            <a:stretch/>
          </p:blipFill>
          <p:spPr>
            <a:xfrm>
              <a:off x="6006575" y="3916302"/>
              <a:ext cx="2857500" cy="2829000"/>
            </a:xfrm>
            <a:prstGeom prst="rect">
              <a:avLst/>
            </a:prstGeom>
            <a:noFill/>
            <a:ln>
              <a:noFill/>
            </a:ln>
          </p:spPr>
        </p:pic>
        <p:cxnSp>
          <p:nvCxnSpPr>
            <p:cNvPr id="526" name="Google Shape;526;p85"/>
            <p:cNvCxnSpPr/>
            <p:nvPr/>
          </p:nvCxnSpPr>
          <p:spPr>
            <a:xfrm rot="10800000">
              <a:off x="7025375" y="4655725"/>
              <a:ext cx="822300" cy="1393800"/>
            </a:xfrm>
            <a:prstGeom prst="straightConnector1">
              <a:avLst/>
            </a:prstGeom>
            <a:noFill/>
            <a:ln cap="flat" cmpd="sng" w="38100">
              <a:solidFill>
                <a:srgbClr val="FF0000"/>
              </a:solidFill>
              <a:prstDash val="solid"/>
              <a:round/>
              <a:headEnd len="med" w="med" type="none"/>
              <a:tailEnd len="med" w="med" type="triangle"/>
            </a:ln>
          </p:spPr>
        </p:cxnSp>
        <p:cxnSp>
          <p:nvCxnSpPr>
            <p:cNvPr id="527" name="Google Shape;527;p85"/>
            <p:cNvCxnSpPr/>
            <p:nvPr/>
          </p:nvCxnSpPr>
          <p:spPr>
            <a:xfrm flipH="1">
              <a:off x="7053275" y="4641700"/>
              <a:ext cx="794400" cy="1407900"/>
            </a:xfrm>
            <a:prstGeom prst="straightConnector1">
              <a:avLst/>
            </a:prstGeom>
            <a:noFill/>
            <a:ln cap="flat" cmpd="sng" w="38100">
              <a:solidFill>
                <a:srgbClr val="0000FF"/>
              </a:solidFill>
              <a:prstDash val="solid"/>
              <a:round/>
              <a:headEnd len="med" w="med" type="none"/>
              <a:tailEnd len="med" w="med" type="triangle"/>
            </a:ln>
          </p:spPr>
        </p:cxnSp>
        <p:cxnSp>
          <p:nvCxnSpPr>
            <p:cNvPr id="528" name="Google Shape;528;p85"/>
            <p:cNvCxnSpPr/>
            <p:nvPr/>
          </p:nvCxnSpPr>
          <p:spPr>
            <a:xfrm>
              <a:off x="6579225" y="5338650"/>
              <a:ext cx="1700700" cy="13800"/>
            </a:xfrm>
            <a:prstGeom prst="straightConnector1">
              <a:avLst/>
            </a:prstGeom>
            <a:noFill/>
            <a:ln cap="flat" cmpd="sng" w="38100">
              <a:solidFill>
                <a:srgbClr val="00FF00"/>
              </a:solidFill>
              <a:prstDash val="solid"/>
              <a:round/>
              <a:headEnd len="med" w="med" type="none"/>
              <a:tailEnd len="med" w="med" type="triangle"/>
            </a:ln>
          </p:spPr>
        </p:cxnSp>
      </p:grpSp>
      <p:sp>
        <p:nvSpPr>
          <p:cNvPr id="529" name="Google Shape;529;p85"/>
          <p:cNvSpPr txBox="1"/>
          <p:nvPr/>
        </p:nvSpPr>
        <p:spPr>
          <a:xfrm>
            <a:off x="3623125" y="1173875"/>
            <a:ext cx="4942800" cy="2550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900">
                <a:solidFill>
                  <a:srgbClr val="FFFFFF"/>
                </a:solidFill>
                <a:latin typeface="Average"/>
                <a:ea typeface="Average"/>
                <a:cs typeface="Average"/>
                <a:sym typeface="Average"/>
              </a:rPr>
              <a:t>Our eyes have </a:t>
            </a:r>
            <a:r>
              <a:rPr b="1" lang="en" sz="2900">
                <a:solidFill>
                  <a:srgbClr val="FF0000"/>
                </a:solidFill>
                <a:latin typeface="Average"/>
                <a:ea typeface="Average"/>
                <a:cs typeface="Average"/>
                <a:sym typeface="Average"/>
              </a:rPr>
              <a:t>red</a:t>
            </a:r>
            <a:r>
              <a:rPr lang="en" sz="2900">
                <a:solidFill>
                  <a:srgbClr val="FFFFFF"/>
                </a:solidFill>
                <a:latin typeface="Average"/>
                <a:ea typeface="Average"/>
                <a:cs typeface="Average"/>
                <a:sym typeface="Average"/>
              </a:rPr>
              <a:t>, </a:t>
            </a:r>
            <a:r>
              <a:rPr b="1" lang="en" sz="2900">
                <a:solidFill>
                  <a:srgbClr val="00FF00"/>
                </a:solidFill>
                <a:latin typeface="Average"/>
                <a:ea typeface="Average"/>
                <a:cs typeface="Average"/>
                <a:sym typeface="Average"/>
              </a:rPr>
              <a:t>green</a:t>
            </a:r>
            <a:r>
              <a:rPr lang="en" sz="2900">
                <a:solidFill>
                  <a:srgbClr val="FFFFFF"/>
                </a:solidFill>
                <a:latin typeface="Average"/>
                <a:ea typeface="Average"/>
                <a:cs typeface="Average"/>
                <a:sym typeface="Average"/>
              </a:rPr>
              <a:t>, and </a:t>
            </a:r>
            <a:r>
              <a:rPr b="1" lang="en" sz="2900">
                <a:solidFill>
                  <a:srgbClr val="0000FF"/>
                </a:solidFill>
                <a:latin typeface="Average"/>
                <a:ea typeface="Average"/>
                <a:cs typeface="Average"/>
                <a:sym typeface="Average"/>
              </a:rPr>
              <a:t>blue </a:t>
            </a:r>
            <a:r>
              <a:rPr lang="en" sz="2900">
                <a:solidFill>
                  <a:srgbClr val="FFFFFF"/>
                </a:solidFill>
                <a:latin typeface="Average"/>
                <a:ea typeface="Average"/>
                <a:cs typeface="Average"/>
                <a:sym typeface="Average"/>
              </a:rPr>
              <a:t>colour receptors. </a:t>
            </a:r>
            <a:endParaRPr sz="2900">
              <a:solidFill>
                <a:srgbClr val="FFFFFF"/>
              </a:solidFill>
              <a:latin typeface="Average"/>
              <a:ea typeface="Average"/>
              <a:cs typeface="Average"/>
              <a:sym typeface="Average"/>
            </a:endParaRPr>
          </a:p>
          <a:p>
            <a:pPr indent="0" lvl="0" marL="0" rtl="0" algn="l">
              <a:spcBef>
                <a:spcPts val="0"/>
              </a:spcBef>
              <a:spcAft>
                <a:spcPts val="0"/>
              </a:spcAft>
              <a:buNone/>
            </a:pPr>
            <a:r>
              <a:t/>
            </a:r>
            <a:endParaRPr sz="2900">
              <a:solidFill>
                <a:srgbClr val="FFFFFF"/>
              </a:solidFill>
              <a:latin typeface="Average"/>
              <a:ea typeface="Average"/>
              <a:cs typeface="Average"/>
              <a:sym typeface="Average"/>
            </a:endParaRPr>
          </a:p>
          <a:p>
            <a:pPr indent="0" lvl="0" marL="0" rtl="0" algn="l">
              <a:spcBef>
                <a:spcPts val="0"/>
              </a:spcBef>
              <a:spcAft>
                <a:spcPts val="0"/>
              </a:spcAft>
              <a:buNone/>
            </a:pPr>
            <a:r>
              <a:rPr lang="en" sz="2900">
                <a:solidFill>
                  <a:srgbClr val="FFFFFF"/>
                </a:solidFill>
                <a:latin typeface="Average"/>
                <a:ea typeface="Average"/>
                <a:cs typeface="Average"/>
                <a:sym typeface="Average"/>
              </a:rPr>
              <a:t>The complements of those are </a:t>
            </a:r>
            <a:r>
              <a:rPr b="1" lang="en" sz="2900">
                <a:solidFill>
                  <a:srgbClr val="00FFFF"/>
                </a:solidFill>
                <a:latin typeface="Average"/>
                <a:ea typeface="Average"/>
                <a:cs typeface="Average"/>
                <a:sym typeface="Average"/>
              </a:rPr>
              <a:t>cyan</a:t>
            </a:r>
            <a:r>
              <a:rPr lang="en" sz="2900">
                <a:solidFill>
                  <a:srgbClr val="FFFFFF"/>
                </a:solidFill>
                <a:latin typeface="Average"/>
                <a:ea typeface="Average"/>
                <a:cs typeface="Average"/>
                <a:sym typeface="Average"/>
              </a:rPr>
              <a:t>, </a:t>
            </a:r>
            <a:r>
              <a:rPr b="1" lang="en" sz="2900">
                <a:solidFill>
                  <a:srgbClr val="FF00FF"/>
                </a:solidFill>
                <a:latin typeface="Average"/>
                <a:ea typeface="Average"/>
                <a:cs typeface="Average"/>
                <a:sym typeface="Average"/>
              </a:rPr>
              <a:t>magenta</a:t>
            </a:r>
            <a:r>
              <a:rPr lang="en" sz="2900">
                <a:solidFill>
                  <a:srgbClr val="FFFFFF"/>
                </a:solidFill>
                <a:latin typeface="Average"/>
                <a:ea typeface="Average"/>
                <a:cs typeface="Average"/>
                <a:sym typeface="Average"/>
              </a:rPr>
              <a:t>, and </a:t>
            </a:r>
            <a:r>
              <a:rPr b="1" lang="en" sz="2900">
                <a:solidFill>
                  <a:srgbClr val="FFFF00"/>
                </a:solidFill>
                <a:latin typeface="Average"/>
                <a:ea typeface="Average"/>
                <a:cs typeface="Average"/>
                <a:sym typeface="Average"/>
              </a:rPr>
              <a:t>yellow</a:t>
            </a:r>
            <a:r>
              <a:rPr lang="en" sz="2900">
                <a:solidFill>
                  <a:srgbClr val="FFFFFF"/>
                </a:solidFill>
                <a:latin typeface="Average"/>
                <a:ea typeface="Average"/>
                <a:cs typeface="Average"/>
                <a:sym typeface="Average"/>
              </a:rPr>
              <a:t>.</a:t>
            </a:r>
            <a:endParaRPr sz="2900">
              <a:solidFill>
                <a:srgbClr val="FFFFFF"/>
              </a:solidFill>
              <a:latin typeface="Average"/>
              <a:ea typeface="Average"/>
              <a:cs typeface="Average"/>
              <a:sym typeface="Average"/>
            </a:endParaRPr>
          </a:p>
        </p:txBody>
      </p:sp>
      <p:sp>
        <p:nvSpPr>
          <p:cNvPr id="530" name="Google Shape;530;p85"/>
          <p:cNvSpPr txBox="1"/>
          <p:nvPr/>
        </p:nvSpPr>
        <p:spPr>
          <a:xfrm>
            <a:off x="1293775" y="4698550"/>
            <a:ext cx="508500" cy="12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200"/>
              <a:t>👁️</a:t>
            </a:r>
            <a:endParaRPr sz="7200"/>
          </a:p>
        </p:txBody>
      </p:sp>
      <p:sp>
        <p:nvSpPr>
          <p:cNvPr id="531" name="Google Shape;531;p85"/>
          <p:cNvSpPr txBox="1"/>
          <p:nvPr/>
        </p:nvSpPr>
        <p:spPr>
          <a:xfrm>
            <a:off x="6544050" y="4790950"/>
            <a:ext cx="1186200" cy="1108200"/>
          </a:xfrm>
          <a:prstGeom prst="rect">
            <a:avLst/>
          </a:prstGeom>
          <a:noFill/>
          <a:ln>
            <a:noFill/>
          </a:ln>
        </p:spPr>
        <p:txBody>
          <a:bodyPr anchorCtr="0" anchor="t" bIns="91425" lIns="91425" spcFirstLastPara="1" rIns="91425" wrap="square" tIns="91425">
            <a:noAutofit/>
          </a:bodyPr>
          <a:lstStyle/>
          <a:p>
            <a:pPr indent="0" lvl="0" marL="0" rtl="0" algn="l">
              <a:lnSpc>
                <a:spcPct val="114000"/>
              </a:lnSpc>
              <a:spcBef>
                <a:spcPts val="0"/>
              </a:spcBef>
              <a:spcAft>
                <a:spcPts val="600"/>
              </a:spcAft>
              <a:buNone/>
            </a:pPr>
            <a:r>
              <a:rPr lang="en" sz="6000">
                <a:solidFill>
                  <a:srgbClr val="CACACA"/>
                </a:solidFill>
                <a:latin typeface="Average"/>
                <a:ea typeface="Average"/>
                <a:cs typeface="Average"/>
                <a:sym typeface="Average"/>
              </a:rPr>
              <a:t>🎨</a:t>
            </a:r>
            <a:endParaRPr sz="60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pic>
        <p:nvPicPr>
          <p:cNvPr descr="Subscribe and 🔔 to OFFICIAL BBC YouTube 👉 https://bit.ly/2IXqEIn&#10;Stream original BBC programmes FIRST on BBC iPlayer 👉 https://bbc.in/2J18jYJ&#10;&#10;Programme website: http://bbc.in/1Q7ik5S Look at the photo in the clip.  From a picture that contains no colour our brains are able to construct a full colour image.&#10;&#10;#bbc&#10;All our TV channels and S4C are available to watch live through BBC iPlayer, although some programmes may not be available to stream online due to rights. If you would like to read more on what types of programmes are available to watch live, check the 'Are all programmes that are broadcast available on BBC iPlayer?' FAQ 👉 https://bbc.in/2m8ks6v." id="536" name="Google Shape;536;p86" title="Trick your brain: black and white photo turns to colour! - Colour: The Spectrum of Science - BBC">
            <a:hlinkClick r:id="rId3"/>
          </p:cNvPr>
          <p:cNvPicPr preferRelativeResize="0"/>
          <p:nvPr/>
        </p:nvPicPr>
        <p:blipFill>
          <a:blip r:embed="rId4">
            <a:alphaModFix/>
          </a:blip>
          <a:stretch>
            <a:fillRect/>
          </a:stretch>
        </p:blipFill>
        <p:spPr>
          <a:xfrm>
            <a:off x="0" y="0"/>
            <a:ext cx="914400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1000"/>
                                        <p:tgtEl>
                                          <p:spTgt spid="5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0" name="Shape 540"/>
        <p:cNvGrpSpPr/>
        <p:nvPr/>
      </p:nvGrpSpPr>
      <p:grpSpPr>
        <a:xfrm>
          <a:off x="0" y="0"/>
          <a:ext cx="0" cy="0"/>
          <a:chOff x="0" y="0"/>
          <a:chExt cx="0" cy="0"/>
        </a:xfrm>
      </p:grpSpPr>
      <p:pic>
        <p:nvPicPr>
          <p:cNvPr id="541" name="Google Shape;541;p87"/>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542" name="Google Shape;542;p87"/>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grpSp>
        <p:nvGrpSpPr>
          <p:cNvPr id="547" name="Google Shape;547;p88"/>
          <p:cNvGrpSpPr/>
          <p:nvPr/>
        </p:nvGrpSpPr>
        <p:grpSpPr>
          <a:xfrm>
            <a:off x="0" y="0"/>
            <a:ext cx="9144000" cy="6857874"/>
            <a:chOff x="0" y="0"/>
            <a:chExt cx="9144000" cy="6857874"/>
          </a:xfrm>
        </p:grpSpPr>
        <p:sp>
          <p:nvSpPr>
            <p:cNvPr id="548" name="Google Shape;548;p88"/>
            <p:cNvSpPr txBox="1"/>
            <p:nvPr/>
          </p:nvSpPr>
          <p:spPr>
            <a:xfrm>
              <a:off x="1821000" y="0"/>
              <a:ext cx="7323000" cy="602100"/>
            </a:xfrm>
            <a:prstGeom prst="rect">
              <a:avLst/>
            </a:prstGeom>
            <a:noFill/>
            <a:ln>
              <a:noFill/>
            </a:ln>
          </p:spPr>
          <p:txBody>
            <a:bodyPr anchorCtr="0" anchor="t" bIns="45700" lIns="91425" spcFirstLastPara="1" rIns="91425" wrap="square" tIns="45700">
              <a:noAutofit/>
            </a:bodyPr>
            <a:lstStyle/>
            <a:p>
              <a:pPr indent="-342900" lvl="0" marL="342900" rtl="0" algn="ctr">
                <a:spcBef>
                  <a:spcPts val="0"/>
                </a:spcBef>
                <a:spcAft>
                  <a:spcPts val="0"/>
                </a:spcAft>
                <a:buClr>
                  <a:srgbClr val="F2F2F2"/>
                </a:buClr>
                <a:buFont typeface="Arial"/>
                <a:buNone/>
              </a:pPr>
              <a:r>
                <a:rPr lang="en" sz="2600">
                  <a:solidFill>
                    <a:srgbClr val="FF0000"/>
                  </a:solidFill>
                  <a:latin typeface="Open Sans"/>
                  <a:ea typeface="Open Sans"/>
                  <a:cs typeface="Open Sans"/>
                  <a:sym typeface="Open Sans"/>
                </a:rPr>
                <a:t>Red</a:t>
              </a:r>
              <a:r>
                <a:rPr lang="en" sz="2600">
                  <a:solidFill>
                    <a:srgbClr val="F2F2F2"/>
                  </a:solidFill>
                  <a:latin typeface="Open Sans"/>
                  <a:ea typeface="Open Sans"/>
                  <a:cs typeface="Open Sans"/>
                  <a:sym typeface="Open Sans"/>
                </a:rPr>
                <a:t>-</a:t>
              </a:r>
              <a:r>
                <a:rPr lang="en" sz="2600">
                  <a:solidFill>
                    <a:srgbClr val="00FF00"/>
                  </a:solidFill>
                  <a:latin typeface="Open Sans"/>
                  <a:ea typeface="Open Sans"/>
                  <a:cs typeface="Open Sans"/>
                  <a:sym typeface="Open Sans"/>
                </a:rPr>
                <a:t>Green</a:t>
              </a:r>
              <a:r>
                <a:rPr lang="en" sz="2600">
                  <a:solidFill>
                    <a:srgbClr val="F2F2F2"/>
                  </a:solidFill>
                  <a:latin typeface="Open Sans"/>
                  <a:ea typeface="Open Sans"/>
                  <a:cs typeface="Open Sans"/>
                  <a:sym typeface="Open Sans"/>
                </a:rPr>
                <a:t> </a:t>
              </a:r>
              <a:r>
                <a:rPr b="1" lang="en" sz="2600">
                  <a:solidFill>
                    <a:srgbClr val="F2F2F2"/>
                  </a:solidFill>
                  <a:latin typeface="Open Sans"/>
                  <a:ea typeface="Open Sans"/>
                  <a:cs typeface="Open Sans"/>
                  <a:sym typeface="Open Sans"/>
                </a:rPr>
                <a:t>Complementary colour schemes</a:t>
              </a:r>
              <a:endParaRPr b="1" sz="3200">
                <a:solidFill>
                  <a:srgbClr val="F2F2F2"/>
                </a:solidFill>
                <a:latin typeface="Open Sans"/>
                <a:ea typeface="Open Sans"/>
                <a:cs typeface="Open Sans"/>
                <a:sym typeface="Open Sans"/>
              </a:endParaRPr>
            </a:p>
          </p:txBody>
        </p:sp>
        <p:pic>
          <p:nvPicPr>
            <p:cNvPr descr="http://drapak.hrsbteachers.ednet.ns.ca/sites/drapak.hrsbteachers.ednet.ns.ca/files/images/van_Eyck_-_The_Arnolfini_Wedding.jpg" id="549" name="Google Shape;549;p88"/>
            <p:cNvPicPr preferRelativeResize="0"/>
            <p:nvPr/>
          </p:nvPicPr>
          <p:blipFill rotWithShape="1">
            <a:blip r:embed="rId3">
              <a:alphaModFix/>
            </a:blip>
            <a:srcRect b="0" l="0" r="0" t="0"/>
            <a:stretch/>
          </p:blipFill>
          <p:spPr>
            <a:xfrm>
              <a:off x="5697741" y="2305074"/>
              <a:ext cx="3346200" cy="4552800"/>
            </a:xfrm>
            <a:prstGeom prst="rect">
              <a:avLst/>
            </a:prstGeom>
            <a:noFill/>
            <a:ln>
              <a:noFill/>
            </a:ln>
          </p:spPr>
        </p:pic>
        <p:pic>
          <p:nvPicPr>
            <p:cNvPr descr="http://drapak.hrsbteachers.ednet.ns.ca/sites/drapak.hrsbteachers.ednet.ns.ca/files/images/Themes-Hopper-Nighthawks-1942.jpg" id="550" name="Google Shape;550;p88"/>
            <p:cNvPicPr preferRelativeResize="0"/>
            <p:nvPr/>
          </p:nvPicPr>
          <p:blipFill rotWithShape="1">
            <a:blip r:embed="rId4">
              <a:alphaModFix/>
            </a:blip>
            <a:srcRect b="0" l="0" r="0" t="0"/>
            <a:stretch/>
          </p:blipFill>
          <p:spPr>
            <a:xfrm>
              <a:off x="100057" y="3097637"/>
              <a:ext cx="5445300" cy="2967900"/>
            </a:xfrm>
            <a:prstGeom prst="rect">
              <a:avLst/>
            </a:prstGeom>
            <a:noFill/>
            <a:ln>
              <a:noFill/>
            </a:ln>
          </p:spPr>
        </p:pic>
        <p:pic>
          <p:nvPicPr>
            <p:cNvPr descr="colour wheel-r-g" id="551" name="Google Shape;551;p88"/>
            <p:cNvPicPr preferRelativeResize="0"/>
            <p:nvPr/>
          </p:nvPicPr>
          <p:blipFill rotWithShape="1">
            <a:blip r:embed="rId5">
              <a:alphaModFix/>
            </a:blip>
            <a:srcRect b="0" l="0" r="0" t="0"/>
            <a:stretch/>
          </p:blipFill>
          <p:spPr>
            <a:xfrm>
              <a:off x="0" y="602100"/>
              <a:ext cx="1821000" cy="1798500"/>
            </a:xfrm>
            <a:prstGeom prst="rect">
              <a:avLst/>
            </a:prstGeom>
            <a:noFill/>
            <a:ln>
              <a:noFill/>
            </a:ln>
          </p:spPr>
        </p:pic>
      </p:grpSp>
      <p:sp>
        <p:nvSpPr>
          <p:cNvPr descr="Column 1" id="552" name="Google Shape;552;p88"/>
          <p:cNvSpPr txBox="1"/>
          <p:nvPr/>
        </p:nvSpPr>
        <p:spPr>
          <a:xfrm>
            <a:off x="1820925" y="558475"/>
            <a:ext cx="3618000" cy="174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ቀይ-አረንጓዴ ተጨማሪ የቀለም መርሃግብሮች</a:t>
            </a:r>
            <a:endParaRPr sz="12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مخططات الألوان التكميلية الأحمر والأخضر</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Esquemes de colors complementaris vermell-verd</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红绿互补配色方案</a:t>
            </a:r>
            <a:endParaRPr sz="12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طرح‌های رنگی مکمل قرمز-سبز</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लाल-हरा पूरक रंग योजनाएँ</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赤と緑の補色配色</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빨간색-녹색 보색 구성표</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Şêwazên rengên temamker ên sor-kesk</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Esquemas de cores complementares vermelho-verde</a:t>
            </a:r>
            <a:endParaRPr sz="1000">
              <a:solidFill>
                <a:srgbClr val="AAAAAA"/>
              </a:solidFill>
              <a:latin typeface="Average"/>
              <a:ea typeface="Average"/>
              <a:cs typeface="Average"/>
              <a:sym typeface="Average"/>
            </a:endParaRPr>
          </a:p>
        </p:txBody>
      </p:sp>
      <p:sp>
        <p:nvSpPr>
          <p:cNvPr descr="Column 2" id="553" name="Google Shape;553;p88"/>
          <p:cNvSpPr txBox="1"/>
          <p:nvPr/>
        </p:nvSpPr>
        <p:spPr>
          <a:xfrm>
            <a:off x="5526000" y="558475"/>
            <a:ext cx="3618000" cy="174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AAAAAA"/>
                </a:solidFill>
                <a:latin typeface="Average"/>
                <a:ea typeface="Average"/>
                <a:cs typeface="Average"/>
                <a:sym typeface="Average"/>
              </a:rPr>
              <a:t>ਲਾਲ-ਹਰੇ ਪੂਰਕ ਰੰਗ ਸਕੀਮਾਂ</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Красно-зеленые дополнительные цветовые схемы</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Casaan-cagaaran nidaamyada midabka kaabaya</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Esquemas de colores complementarios rojo-verde</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Miradi ya rangi inayosaidiana ya Red-Green</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Pula-Berde na pantulong na mga scheme ng kulay</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Kırmızı-Yeşil tamamlayıcı renk şemaları</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Червоно-зелені додаткові колірні схеми</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Các bảng màu bổ sung Đỏ-Xanh lục</a:t>
            </a:r>
            <a:endParaRPr sz="600">
              <a:solidFill>
                <a:srgbClr val="AAAAAA"/>
              </a:solidFill>
              <a:latin typeface="Average"/>
              <a:ea typeface="Average"/>
              <a:cs typeface="Average"/>
              <a:sym typeface="Average"/>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grpSp>
        <p:nvGrpSpPr>
          <p:cNvPr id="558" name="Google Shape;558;p89"/>
          <p:cNvGrpSpPr/>
          <p:nvPr/>
        </p:nvGrpSpPr>
        <p:grpSpPr>
          <a:xfrm>
            <a:off x="0" y="0"/>
            <a:ext cx="9144008" cy="6858025"/>
            <a:chOff x="0" y="0"/>
            <a:chExt cx="9144008" cy="6858025"/>
          </a:xfrm>
        </p:grpSpPr>
        <p:pic>
          <p:nvPicPr>
            <p:cNvPr descr="http://drapak.hrsbteachers.ednet.ns.ca/sites/drapak.hrsbteachers.ednet.ns.ca/files/images/Hokusai_-_The_Great_Wave_off_Kanagawa.jpg" id="559" name="Google Shape;559;p89"/>
            <p:cNvPicPr preferRelativeResize="0"/>
            <p:nvPr/>
          </p:nvPicPr>
          <p:blipFill rotWithShape="1">
            <a:blip r:embed="rId3">
              <a:alphaModFix/>
            </a:blip>
            <a:srcRect b="0" l="0" r="0" t="0"/>
            <a:stretch/>
          </p:blipFill>
          <p:spPr>
            <a:xfrm>
              <a:off x="0" y="2937625"/>
              <a:ext cx="5683200" cy="3920400"/>
            </a:xfrm>
            <a:prstGeom prst="rect">
              <a:avLst/>
            </a:prstGeom>
            <a:noFill/>
            <a:ln>
              <a:noFill/>
            </a:ln>
          </p:spPr>
        </p:pic>
        <p:pic>
          <p:nvPicPr>
            <p:cNvPr descr="http://drapak.hrsbteachers.ednet.ns.ca/sites/drapak.hrsbteachers.ednet.ns.ca/files/images/Vermeer_-_The_Art_of_Painting.jpg" id="560" name="Google Shape;560;p89"/>
            <p:cNvPicPr preferRelativeResize="0"/>
            <p:nvPr/>
          </p:nvPicPr>
          <p:blipFill rotWithShape="1">
            <a:blip r:embed="rId4">
              <a:alphaModFix/>
            </a:blip>
            <a:srcRect b="0" l="0" r="0" t="0"/>
            <a:stretch/>
          </p:blipFill>
          <p:spPr>
            <a:xfrm>
              <a:off x="5818808" y="2937625"/>
              <a:ext cx="3325200" cy="3920400"/>
            </a:xfrm>
            <a:prstGeom prst="rect">
              <a:avLst/>
            </a:prstGeom>
            <a:noFill/>
            <a:ln>
              <a:noFill/>
            </a:ln>
          </p:spPr>
        </p:pic>
        <p:pic>
          <p:nvPicPr>
            <p:cNvPr descr="colour wheel-b-oc" id="561" name="Google Shape;561;p89"/>
            <p:cNvPicPr preferRelativeResize="0"/>
            <p:nvPr/>
          </p:nvPicPr>
          <p:blipFill rotWithShape="1">
            <a:blip r:embed="rId5">
              <a:alphaModFix/>
            </a:blip>
            <a:srcRect b="0" l="0" r="0" t="0"/>
            <a:stretch/>
          </p:blipFill>
          <p:spPr>
            <a:xfrm>
              <a:off x="0" y="516900"/>
              <a:ext cx="1821000" cy="1798500"/>
            </a:xfrm>
            <a:prstGeom prst="rect">
              <a:avLst/>
            </a:prstGeom>
            <a:noFill/>
            <a:ln>
              <a:noFill/>
            </a:ln>
          </p:spPr>
        </p:pic>
        <p:sp>
          <p:nvSpPr>
            <p:cNvPr id="562" name="Google Shape;562;p89"/>
            <p:cNvSpPr txBox="1"/>
            <p:nvPr/>
          </p:nvSpPr>
          <p:spPr>
            <a:xfrm>
              <a:off x="1821000" y="0"/>
              <a:ext cx="7323000" cy="5169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Clr>
                  <a:srgbClr val="F2F2F2"/>
                </a:buClr>
                <a:buFont typeface="Arial"/>
                <a:buNone/>
              </a:pPr>
              <a:r>
                <a:rPr lang="en" sz="2500">
                  <a:solidFill>
                    <a:srgbClr val="4A86E8"/>
                  </a:solidFill>
                  <a:latin typeface="Open Sans"/>
                  <a:ea typeface="Open Sans"/>
                  <a:cs typeface="Open Sans"/>
                  <a:sym typeface="Open Sans"/>
                </a:rPr>
                <a:t>Blue</a:t>
              </a:r>
              <a:r>
                <a:rPr lang="en" sz="2500">
                  <a:solidFill>
                    <a:srgbClr val="F2F2F2"/>
                  </a:solidFill>
                  <a:latin typeface="Open Sans"/>
                  <a:ea typeface="Open Sans"/>
                  <a:cs typeface="Open Sans"/>
                  <a:sym typeface="Open Sans"/>
                </a:rPr>
                <a:t>-</a:t>
              </a:r>
              <a:r>
                <a:rPr lang="en" sz="2500">
                  <a:solidFill>
                    <a:srgbClr val="FF9900"/>
                  </a:solidFill>
                  <a:latin typeface="Open Sans"/>
                  <a:ea typeface="Open Sans"/>
                  <a:cs typeface="Open Sans"/>
                  <a:sym typeface="Open Sans"/>
                </a:rPr>
                <a:t>Orange</a:t>
              </a:r>
              <a:r>
                <a:rPr lang="en" sz="2500">
                  <a:solidFill>
                    <a:srgbClr val="F2F2F2"/>
                  </a:solidFill>
                  <a:latin typeface="Open Sans"/>
                  <a:ea typeface="Open Sans"/>
                  <a:cs typeface="Open Sans"/>
                  <a:sym typeface="Open Sans"/>
                </a:rPr>
                <a:t> </a:t>
              </a:r>
              <a:r>
                <a:rPr b="1" i="0" lang="en" sz="2500" u="none" cap="none" strike="noStrike">
                  <a:solidFill>
                    <a:srgbClr val="F2F2F2"/>
                  </a:solidFill>
                  <a:latin typeface="Open Sans"/>
                  <a:ea typeface="Open Sans"/>
                  <a:cs typeface="Open Sans"/>
                  <a:sym typeface="Open Sans"/>
                </a:rPr>
                <a:t>Complementary colo</a:t>
              </a:r>
              <a:r>
                <a:rPr b="1" lang="en" sz="2500">
                  <a:solidFill>
                    <a:srgbClr val="F2F2F2"/>
                  </a:solidFill>
                  <a:latin typeface="Open Sans"/>
                  <a:ea typeface="Open Sans"/>
                  <a:cs typeface="Open Sans"/>
                  <a:sym typeface="Open Sans"/>
                </a:rPr>
                <a:t>ur schemes</a:t>
              </a:r>
              <a:endParaRPr sz="700">
                <a:latin typeface="Open Sans"/>
                <a:ea typeface="Open Sans"/>
                <a:cs typeface="Open Sans"/>
                <a:sym typeface="Open Sans"/>
              </a:endParaRPr>
            </a:p>
          </p:txBody>
        </p:sp>
      </p:grpSp>
      <p:sp>
        <p:nvSpPr>
          <p:cNvPr descr="Column 1" id="563" name="Google Shape;563;p89"/>
          <p:cNvSpPr txBox="1"/>
          <p:nvPr/>
        </p:nvSpPr>
        <p:spPr>
          <a:xfrm>
            <a:off x="1821125" y="516900"/>
            <a:ext cx="3618000" cy="2420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ሰማያዊ-ብርቱካን ማሟያ የቀለም መርሃግብሮች</a:t>
            </a:r>
            <a:endParaRPr sz="12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مخططات الألوان التكميلية الأزرق والبرتقالي</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Esquemes de colors complementaris blau-taronja</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蓝橙互补配色方案</a:t>
            </a:r>
            <a:endParaRPr sz="12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طرح‌های رنگی مکمل آبی-نارنجی</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नीला-नारंगी पूरक रंग योजनाएँ</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青とオレンジの補色配色</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파란색-주황색 보색 구성표</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Şêwazên rengên temamker ên şîn-porteqalî</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Esquemas de cores complementares azul-laranja</a:t>
            </a:r>
            <a:endParaRPr sz="1000">
              <a:solidFill>
                <a:srgbClr val="AAAAAA"/>
              </a:solidFill>
              <a:latin typeface="Average"/>
              <a:ea typeface="Average"/>
              <a:cs typeface="Average"/>
              <a:sym typeface="Average"/>
            </a:endParaRPr>
          </a:p>
        </p:txBody>
      </p:sp>
      <p:sp>
        <p:nvSpPr>
          <p:cNvPr descr="Column 2" id="564" name="Google Shape;564;p89"/>
          <p:cNvSpPr txBox="1"/>
          <p:nvPr/>
        </p:nvSpPr>
        <p:spPr>
          <a:xfrm>
            <a:off x="5525999" y="516900"/>
            <a:ext cx="3618000" cy="2420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AAAAAA"/>
                </a:solidFill>
                <a:latin typeface="Average"/>
                <a:ea typeface="Average"/>
                <a:cs typeface="Average"/>
                <a:sym typeface="Average"/>
              </a:rPr>
              <a:t>ਨੀਲਾ-ਸੰਤਰੀ ਪੂਰਕ ਰੰਗ ਸਕੀਮਾਂ</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Сине-оранжевые дополнительные цветовые схемы</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Nidaamyada midabka buluug-Orange ee dhammaystirka ah</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Esquemas de colores complementarios azul-naranja</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Miradi ya rangi ya Bluu-Machungwa inayosaidiana</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Blue-Orange na pantulong na mga scheme ng kulay</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Mavi-Turuncu tamamlayıcı renk şemaları</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Синьо-помаранчеві додаткові колірні схеми</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Các bảng màu bổ sung Xanh lam-Cam</a:t>
            </a:r>
            <a:endParaRPr sz="700">
              <a:solidFill>
                <a:srgbClr val="AAAAAA"/>
              </a:solidFill>
              <a:latin typeface="Average"/>
              <a:ea typeface="Average"/>
              <a:cs typeface="Average"/>
              <a:sym typeface="Average"/>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grpSp>
        <p:nvGrpSpPr>
          <p:cNvPr id="569" name="Google Shape;569;p90"/>
          <p:cNvGrpSpPr/>
          <p:nvPr/>
        </p:nvGrpSpPr>
        <p:grpSpPr>
          <a:xfrm>
            <a:off x="12" y="0"/>
            <a:ext cx="6192900" cy="6858012"/>
            <a:chOff x="2951112" y="0"/>
            <a:chExt cx="6192900" cy="6858012"/>
          </a:xfrm>
        </p:grpSpPr>
        <p:sp>
          <p:nvSpPr>
            <p:cNvPr id="570" name="Google Shape;570;p90"/>
            <p:cNvSpPr txBox="1"/>
            <p:nvPr/>
          </p:nvSpPr>
          <p:spPr>
            <a:xfrm>
              <a:off x="5131463" y="0"/>
              <a:ext cx="4012500" cy="19509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F2F2F2"/>
                </a:buClr>
                <a:buFont typeface="Arial"/>
                <a:buNone/>
              </a:pPr>
              <a:r>
                <a:rPr lang="en" sz="2700">
                  <a:solidFill>
                    <a:srgbClr val="4A86E8"/>
                  </a:solidFill>
                  <a:latin typeface="Open Sans"/>
                  <a:ea typeface="Open Sans"/>
                  <a:cs typeface="Open Sans"/>
                  <a:sym typeface="Open Sans"/>
                </a:rPr>
                <a:t>Blue</a:t>
              </a:r>
              <a:r>
                <a:rPr lang="en" sz="2700">
                  <a:solidFill>
                    <a:srgbClr val="F2F2F2"/>
                  </a:solidFill>
                  <a:latin typeface="Open Sans"/>
                  <a:ea typeface="Open Sans"/>
                  <a:cs typeface="Open Sans"/>
                  <a:sym typeface="Open Sans"/>
                </a:rPr>
                <a:t>-</a:t>
              </a:r>
              <a:r>
                <a:rPr lang="en" sz="2700">
                  <a:solidFill>
                    <a:srgbClr val="0000FF"/>
                  </a:solidFill>
                  <a:latin typeface="Open Sans"/>
                  <a:ea typeface="Open Sans"/>
                  <a:cs typeface="Open Sans"/>
                  <a:sym typeface="Open Sans"/>
                </a:rPr>
                <a:t>Violet</a:t>
              </a:r>
              <a:r>
                <a:rPr lang="en" sz="2700">
                  <a:solidFill>
                    <a:srgbClr val="F2F2F2"/>
                  </a:solidFill>
                  <a:latin typeface="Open Sans"/>
                  <a:ea typeface="Open Sans"/>
                  <a:cs typeface="Open Sans"/>
                  <a:sym typeface="Open Sans"/>
                </a:rPr>
                <a:t> to </a:t>
              </a:r>
              <a:r>
                <a:rPr lang="en" sz="2700">
                  <a:solidFill>
                    <a:srgbClr val="FFFF00"/>
                  </a:solidFill>
                  <a:latin typeface="Open Sans"/>
                  <a:ea typeface="Open Sans"/>
                  <a:cs typeface="Open Sans"/>
                  <a:sym typeface="Open Sans"/>
                </a:rPr>
                <a:t>Yellow</a:t>
              </a:r>
              <a:r>
                <a:rPr lang="en" sz="2700">
                  <a:solidFill>
                    <a:srgbClr val="F2F2F2"/>
                  </a:solidFill>
                  <a:latin typeface="Open Sans"/>
                  <a:ea typeface="Open Sans"/>
                  <a:cs typeface="Open Sans"/>
                  <a:sym typeface="Open Sans"/>
                </a:rPr>
                <a:t>-</a:t>
              </a:r>
              <a:r>
                <a:rPr lang="en" sz="2700">
                  <a:solidFill>
                    <a:srgbClr val="FF9900"/>
                  </a:solidFill>
                  <a:latin typeface="Open Sans"/>
                  <a:ea typeface="Open Sans"/>
                  <a:cs typeface="Open Sans"/>
                  <a:sym typeface="Open Sans"/>
                </a:rPr>
                <a:t>Orange </a:t>
              </a:r>
              <a:endParaRPr sz="2700">
                <a:solidFill>
                  <a:srgbClr val="FF9900"/>
                </a:solidFill>
                <a:latin typeface="Open Sans"/>
                <a:ea typeface="Open Sans"/>
                <a:cs typeface="Open Sans"/>
                <a:sym typeface="Open Sans"/>
              </a:endParaRPr>
            </a:p>
            <a:p>
              <a:pPr indent="0" lvl="0" marL="0" marR="0" rtl="0" algn="r">
                <a:lnSpc>
                  <a:spcPct val="100000"/>
                </a:lnSpc>
                <a:spcBef>
                  <a:spcPts val="0"/>
                </a:spcBef>
                <a:spcAft>
                  <a:spcPts val="0"/>
                </a:spcAft>
                <a:buClr>
                  <a:srgbClr val="F2F2F2"/>
                </a:buClr>
                <a:buFont typeface="Arial"/>
                <a:buNone/>
              </a:pPr>
              <a:r>
                <a:rPr b="1" lang="en" sz="2700">
                  <a:solidFill>
                    <a:srgbClr val="F2F2F2"/>
                  </a:solidFill>
                  <a:latin typeface="Open Sans"/>
                  <a:ea typeface="Open Sans"/>
                  <a:cs typeface="Open Sans"/>
                  <a:sym typeface="Open Sans"/>
                </a:rPr>
                <a:t>Complementary colour schemes</a:t>
              </a:r>
              <a:endParaRPr sz="900">
                <a:solidFill>
                  <a:srgbClr val="FF9900"/>
                </a:solidFill>
                <a:latin typeface="Open Sans"/>
                <a:ea typeface="Open Sans"/>
                <a:cs typeface="Open Sans"/>
                <a:sym typeface="Open Sans"/>
              </a:endParaRPr>
            </a:p>
          </p:txBody>
        </p:sp>
        <p:pic>
          <p:nvPicPr>
            <p:cNvPr descr="http://drapak.hrsbteachers.ednet.ns.ca/sites/drapak.hrsbteachers.ednet.ns.ca/files/images/Van_Gogh_-_The_Starry_Night.jpg" id="571" name="Google Shape;571;p90"/>
            <p:cNvPicPr preferRelativeResize="0"/>
            <p:nvPr/>
          </p:nvPicPr>
          <p:blipFill rotWithShape="1">
            <a:blip r:embed="rId3">
              <a:alphaModFix/>
            </a:blip>
            <a:srcRect b="0" l="0" r="0" t="0"/>
            <a:stretch/>
          </p:blipFill>
          <p:spPr>
            <a:xfrm>
              <a:off x="2951112" y="1950912"/>
              <a:ext cx="6192900" cy="4907100"/>
            </a:xfrm>
            <a:prstGeom prst="rect">
              <a:avLst/>
            </a:prstGeom>
            <a:noFill/>
            <a:ln>
              <a:noFill/>
            </a:ln>
          </p:spPr>
        </p:pic>
        <p:pic>
          <p:nvPicPr>
            <p:cNvPr descr="colour wheel-b-o" id="572" name="Google Shape;572;p90"/>
            <p:cNvPicPr preferRelativeResize="0"/>
            <p:nvPr/>
          </p:nvPicPr>
          <p:blipFill rotWithShape="1">
            <a:blip r:embed="rId4">
              <a:alphaModFix/>
            </a:blip>
            <a:srcRect b="0" l="0" r="0" t="0"/>
            <a:stretch/>
          </p:blipFill>
          <p:spPr>
            <a:xfrm>
              <a:off x="2951138" y="76200"/>
              <a:ext cx="1821000" cy="1798500"/>
            </a:xfrm>
            <a:prstGeom prst="rect">
              <a:avLst/>
            </a:prstGeom>
            <a:noFill/>
            <a:ln>
              <a:noFill/>
            </a:ln>
          </p:spPr>
        </p:pic>
      </p:grpSp>
      <p:sp>
        <p:nvSpPr>
          <p:cNvPr descr="Translations" id="573" name="Google Shape;573;p90"/>
          <p:cNvSpPr txBox="1"/>
          <p:nvPr/>
        </p:nvSpPr>
        <p:spPr>
          <a:xfrm>
            <a:off x="6192900" y="0"/>
            <a:ext cx="29511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50">
                <a:solidFill>
                  <a:srgbClr val="AAAAAA"/>
                </a:solidFill>
                <a:latin typeface="Average"/>
                <a:ea typeface="Average"/>
                <a:cs typeface="Average"/>
                <a:sym typeface="Average"/>
              </a:rPr>
              <a:t>ሰማያዊ-ቫዮሌት እስከ ቢጫ-ብርቱካን ማሟያ የቀለም መርሃግብሮች</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 sz="1250">
                <a:solidFill>
                  <a:srgbClr val="AAAAAA"/>
                </a:solidFill>
                <a:latin typeface="Average"/>
                <a:ea typeface="Average"/>
                <a:cs typeface="Average"/>
                <a:sym typeface="Average"/>
              </a:rPr>
              <a:t>مخططات الألوان التكميلية من الأزرق البنفسجي إلى الأصفر البرتقالي</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Esquemes de colors complementaris de blau-violeta a groc-taronja</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蓝紫色到黄橙色的互补配色方案</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 sz="1250">
                <a:solidFill>
                  <a:srgbClr val="AAAAAA"/>
                </a:solidFill>
                <a:latin typeface="Average"/>
                <a:ea typeface="Average"/>
                <a:cs typeface="Average"/>
                <a:sym typeface="Average"/>
              </a:rPr>
              <a:t>طرح‌های رنگی مکمل آبی-بنفش تا زرد-نارنجی</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नीला-बैंगनी से लेकर पीला-नारंगी पूरक रंग योजनाएँ</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青紫から黄橙までの補色配色</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청자색에서 황주황색으로의 보색 구성표</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Şêwazên rengên temamker ên şîn-binefşî berbi zer-porteqalî</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Esquemas de cores complementares azul-violeta a amarelo-laranja</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ਨੀਲੇ-ਵਾਇਲੇਟ ਤੋਂ ਪੀਲੇ-ਸੰਤਰੀ ਪੂਰਕ ਰੰਗ ਸਕੀਮਾਂ</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Дополнительные цветовые схемы от сине-фиолетового до желто-оранжевого</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Blue-Violet ilaa Jaalle-Orange midabyo dhammaystiran</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Esquemas de colores complementarios de azul violeta a amarillo naranja</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Miradi ya rangi inayosaidiana ya Bluu-Violet hadi Manjano-Machungwa</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Blue-Violet hanggang Yellow-Orange na mga pantulong na scheme ng kulay</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Mavi-Menekşe'den Sarı-Turuncu'ya kadar tamamlayıcı renk şemaları</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Додаткові колірні схеми від синьо-фіолетового до жовто-помаранчевого</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 sz="1250">
                <a:solidFill>
                  <a:srgbClr val="AAAAAA"/>
                </a:solidFill>
                <a:latin typeface="Average"/>
                <a:ea typeface="Average"/>
                <a:cs typeface="Average"/>
                <a:sym typeface="Average"/>
              </a:rPr>
              <a:t>Các bảng màu bổ sung từ Xanh lam-Tím đến Vàng-Cam</a:t>
            </a:r>
            <a:endParaRPr sz="125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grpSp>
        <p:nvGrpSpPr>
          <p:cNvPr id="578" name="Google Shape;578;p91"/>
          <p:cNvGrpSpPr/>
          <p:nvPr/>
        </p:nvGrpSpPr>
        <p:grpSpPr>
          <a:xfrm>
            <a:off x="0" y="0"/>
            <a:ext cx="9144045" cy="6857899"/>
            <a:chOff x="0" y="0"/>
            <a:chExt cx="9144045" cy="6857899"/>
          </a:xfrm>
        </p:grpSpPr>
        <p:pic>
          <p:nvPicPr>
            <p:cNvPr descr="http://drapak.hrsbteachers.ednet.ns.ca/sites/drapak.hrsbteachers.ednet.ns.ca/files/images/Monet_-_Water_Lilies.jpg" id="579" name="Google Shape;579;p91"/>
            <p:cNvPicPr preferRelativeResize="0"/>
            <p:nvPr/>
          </p:nvPicPr>
          <p:blipFill rotWithShape="1">
            <a:blip r:embed="rId3">
              <a:alphaModFix/>
            </a:blip>
            <a:srcRect b="0" l="0" r="0" t="0"/>
            <a:stretch/>
          </p:blipFill>
          <p:spPr>
            <a:xfrm>
              <a:off x="5085345" y="2806099"/>
              <a:ext cx="4058700" cy="4051800"/>
            </a:xfrm>
            <a:prstGeom prst="rect">
              <a:avLst/>
            </a:prstGeom>
            <a:noFill/>
            <a:ln>
              <a:noFill/>
            </a:ln>
          </p:spPr>
        </p:pic>
        <p:sp>
          <p:nvSpPr>
            <p:cNvPr id="580" name="Google Shape;580;p91"/>
            <p:cNvSpPr txBox="1"/>
            <p:nvPr/>
          </p:nvSpPr>
          <p:spPr>
            <a:xfrm>
              <a:off x="1822500" y="0"/>
              <a:ext cx="7321500" cy="678600"/>
            </a:xfrm>
            <a:prstGeom prst="rect">
              <a:avLst/>
            </a:prstGeom>
            <a:noFill/>
            <a:ln>
              <a:noFill/>
            </a:ln>
          </p:spPr>
          <p:txBody>
            <a:bodyPr anchorCtr="0" anchor="t" bIns="45700" lIns="91425" spcFirstLastPara="1" rIns="91425" wrap="square" tIns="45700">
              <a:noAutofit/>
            </a:bodyPr>
            <a:lstStyle/>
            <a:p>
              <a:pPr indent="-342900" lvl="0" marL="342900" rtl="0" algn="r">
                <a:spcBef>
                  <a:spcPts val="640"/>
                </a:spcBef>
                <a:spcAft>
                  <a:spcPts val="0"/>
                </a:spcAft>
                <a:buClr>
                  <a:srgbClr val="F2F2F2"/>
                </a:buClr>
                <a:buFont typeface="Arial"/>
                <a:buNone/>
              </a:pPr>
              <a:r>
                <a:rPr lang="en" sz="2700">
                  <a:solidFill>
                    <a:srgbClr val="FF0000"/>
                  </a:solidFill>
                  <a:latin typeface="Open Sans"/>
                  <a:ea typeface="Open Sans"/>
                  <a:cs typeface="Open Sans"/>
                  <a:sym typeface="Open Sans"/>
                </a:rPr>
                <a:t>Red </a:t>
              </a:r>
              <a:r>
                <a:rPr lang="en" sz="2700">
                  <a:solidFill>
                    <a:srgbClr val="F2F2F2"/>
                  </a:solidFill>
                  <a:latin typeface="Open Sans"/>
                  <a:ea typeface="Open Sans"/>
                  <a:cs typeface="Open Sans"/>
                  <a:sym typeface="Open Sans"/>
                </a:rPr>
                <a:t>to </a:t>
              </a:r>
              <a:r>
                <a:rPr lang="en" sz="2700">
                  <a:solidFill>
                    <a:srgbClr val="00FF00"/>
                  </a:solidFill>
                  <a:latin typeface="Open Sans"/>
                  <a:ea typeface="Open Sans"/>
                  <a:cs typeface="Open Sans"/>
                  <a:sym typeface="Open Sans"/>
                </a:rPr>
                <a:t>Green </a:t>
              </a:r>
              <a:r>
                <a:rPr lang="en" sz="2700">
                  <a:solidFill>
                    <a:srgbClr val="F2F2F2"/>
                  </a:solidFill>
                  <a:latin typeface="Open Sans"/>
                  <a:ea typeface="Open Sans"/>
                  <a:cs typeface="Open Sans"/>
                  <a:sym typeface="Open Sans"/>
                </a:rPr>
                <a:t>&amp; </a:t>
              </a:r>
              <a:r>
                <a:rPr lang="en" sz="2700">
                  <a:solidFill>
                    <a:srgbClr val="4A86E8"/>
                  </a:solidFill>
                  <a:latin typeface="Open Sans"/>
                  <a:ea typeface="Open Sans"/>
                  <a:cs typeface="Open Sans"/>
                  <a:sym typeface="Open Sans"/>
                </a:rPr>
                <a:t>Blue </a:t>
              </a:r>
              <a:r>
                <a:rPr lang="en" sz="900">
                  <a:solidFill>
                    <a:srgbClr val="4A86E8"/>
                  </a:solidFill>
                  <a:latin typeface="Open Sans"/>
                  <a:ea typeface="Open Sans"/>
                  <a:cs typeface="Open Sans"/>
                  <a:sym typeface="Open Sans"/>
                </a:rPr>
                <a:t> </a:t>
              </a:r>
              <a:r>
                <a:rPr b="1" i="0" lang="en" sz="2700" u="none" cap="none" strike="noStrike">
                  <a:solidFill>
                    <a:srgbClr val="F2F2F2"/>
                  </a:solidFill>
                  <a:latin typeface="Open Sans"/>
                  <a:ea typeface="Open Sans"/>
                  <a:cs typeface="Open Sans"/>
                  <a:sym typeface="Open Sans"/>
                </a:rPr>
                <a:t>Split Complementar</a:t>
              </a:r>
              <a:r>
                <a:rPr b="1" lang="en" sz="2700">
                  <a:solidFill>
                    <a:srgbClr val="F2F2F2"/>
                  </a:solidFill>
                  <a:latin typeface="Open Sans"/>
                  <a:ea typeface="Open Sans"/>
                  <a:cs typeface="Open Sans"/>
                  <a:sym typeface="Open Sans"/>
                </a:rPr>
                <a:t>y</a:t>
              </a:r>
              <a:endParaRPr sz="900">
                <a:solidFill>
                  <a:srgbClr val="4A86E8"/>
                </a:solidFill>
                <a:latin typeface="Open Sans"/>
                <a:ea typeface="Open Sans"/>
                <a:cs typeface="Open Sans"/>
                <a:sym typeface="Open Sans"/>
              </a:endParaRPr>
            </a:p>
          </p:txBody>
        </p:sp>
        <p:pic>
          <p:nvPicPr>
            <p:cNvPr descr="http://drapak.hrsbteachers.ednet.ns.ca/sites/drapak.hrsbteachers.ednet.ns.ca/files/images/Matisse_-_The%20Red%20Room.jpg" id="581" name="Google Shape;581;p91"/>
            <p:cNvPicPr preferRelativeResize="0"/>
            <p:nvPr/>
          </p:nvPicPr>
          <p:blipFill rotWithShape="1">
            <a:blip r:embed="rId4">
              <a:alphaModFix/>
            </a:blip>
            <a:srcRect b="0" l="0" r="0" t="0"/>
            <a:stretch/>
          </p:blipFill>
          <p:spPr>
            <a:xfrm>
              <a:off x="0" y="2806099"/>
              <a:ext cx="4880700" cy="4051800"/>
            </a:xfrm>
            <a:prstGeom prst="rect">
              <a:avLst/>
            </a:prstGeom>
            <a:noFill/>
            <a:ln>
              <a:noFill/>
            </a:ln>
          </p:spPr>
        </p:pic>
        <p:pic>
          <p:nvPicPr>
            <p:cNvPr id="582" name="Google Shape;582;p91"/>
            <p:cNvPicPr preferRelativeResize="0"/>
            <p:nvPr/>
          </p:nvPicPr>
          <p:blipFill rotWithShape="1">
            <a:blip r:embed="rId5">
              <a:alphaModFix/>
            </a:blip>
            <a:srcRect b="0" l="0" r="0" t="0"/>
            <a:stretch/>
          </p:blipFill>
          <p:spPr>
            <a:xfrm>
              <a:off x="0" y="471450"/>
              <a:ext cx="1822500" cy="1800300"/>
            </a:xfrm>
            <a:prstGeom prst="rect">
              <a:avLst/>
            </a:prstGeom>
            <a:noFill/>
            <a:ln>
              <a:noFill/>
            </a:ln>
          </p:spPr>
        </p:pic>
      </p:grpSp>
      <p:sp>
        <p:nvSpPr>
          <p:cNvPr descr="Column 1" id="583" name="Google Shape;583;p91"/>
          <p:cNvSpPr txBox="1"/>
          <p:nvPr/>
        </p:nvSpPr>
        <p:spPr>
          <a:xfrm>
            <a:off x="1822425" y="534726"/>
            <a:ext cx="3436800" cy="227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ከቀይ ወደ አረንጓዴ እና ሰማያዊ ክፋይ ማሟያ</a:t>
            </a:r>
            <a:endParaRPr sz="12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الأحمر إلى الأخضر والأزرق المنقسم بشكل تكميلي</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Divisió complementària de vermell a verd i blau</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红绿蓝互补分裂</a:t>
            </a:r>
            <a:endParaRPr sz="12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قرمز به سبز و آبی به صورت مکمل تقسیم می‌شوند</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लाल से हरा और नीला विभाजित पूरक</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赤から緑、青へのスプリット補色</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빨간색에서 녹색과 파란색으로 분할된 보색</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Sor bo Kesk û Şîn Dabeşkirina Temamker</a:t>
            </a:r>
            <a:endParaRPr sz="12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200">
                <a:solidFill>
                  <a:srgbClr val="AAAAAA"/>
                </a:solidFill>
                <a:latin typeface="Average"/>
                <a:ea typeface="Average"/>
                <a:cs typeface="Average"/>
                <a:sym typeface="Average"/>
              </a:rPr>
              <a:t>Vermelho para Verde e Azul Divididos Complementares</a:t>
            </a:r>
            <a:endParaRPr sz="1000">
              <a:solidFill>
                <a:srgbClr val="AAAAAA"/>
              </a:solidFill>
              <a:latin typeface="Average"/>
              <a:ea typeface="Average"/>
              <a:cs typeface="Average"/>
              <a:sym typeface="Average"/>
            </a:endParaRPr>
          </a:p>
        </p:txBody>
      </p:sp>
      <p:sp>
        <p:nvSpPr>
          <p:cNvPr descr="Column 2" id="584" name="Google Shape;584;p91"/>
          <p:cNvSpPr txBox="1"/>
          <p:nvPr/>
        </p:nvSpPr>
        <p:spPr>
          <a:xfrm>
            <a:off x="5076825" y="534732"/>
            <a:ext cx="4067100" cy="227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AAAAAA"/>
                </a:solidFill>
                <a:latin typeface="Average"/>
                <a:ea typeface="Average"/>
                <a:cs typeface="Average"/>
                <a:sym typeface="Average"/>
              </a:rPr>
              <a:t>ਲਾਲ ਤੋਂ ਹਰਾ ਅਤੇ ਨੀਲਾ ਸਪਲਿਟ ਪੂਰਕ</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Разделение красного на зеленый и синий — комплементарно</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Casaan ilaa Cagaar iyo Buluug kala qaybsan</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División complementaria de rojo a verde y azul</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Nyekundu hadi Kijani Kijani na Bluu inayosaidiana</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Pula hanggang Berde at Asul na Split Complementary</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Kırmızıdan Yeşile ve Maviye Tamamlayıcı Bölünme</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Червоний на зелений та синій розкол, що доповнює</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Bổ sung tách biệt từ đỏ sang xanh lá cây và xanh lam</a:t>
            </a:r>
            <a:endParaRPr sz="700">
              <a:solidFill>
                <a:srgbClr val="AAAAAA"/>
              </a:solidFill>
              <a:latin typeface="Average"/>
              <a:ea typeface="Average"/>
              <a:cs typeface="Average"/>
              <a:sym typeface="Average"/>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grpSp>
        <p:nvGrpSpPr>
          <p:cNvPr id="589" name="Google Shape;589;p92"/>
          <p:cNvGrpSpPr/>
          <p:nvPr/>
        </p:nvGrpSpPr>
        <p:grpSpPr>
          <a:xfrm>
            <a:off x="0" y="0"/>
            <a:ext cx="9144087" cy="6858040"/>
            <a:chOff x="0" y="0"/>
            <a:chExt cx="9144087" cy="6858040"/>
          </a:xfrm>
        </p:grpSpPr>
        <p:sp>
          <p:nvSpPr>
            <p:cNvPr id="590" name="Google Shape;590;p92"/>
            <p:cNvSpPr txBox="1"/>
            <p:nvPr/>
          </p:nvSpPr>
          <p:spPr>
            <a:xfrm>
              <a:off x="1822500" y="0"/>
              <a:ext cx="7321500" cy="550800"/>
            </a:xfrm>
            <a:prstGeom prst="rect">
              <a:avLst/>
            </a:prstGeom>
            <a:noFill/>
            <a:ln>
              <a:noFill/>
            </a:ln>
          </p:spPr>
          <p:txBody>
            <a:bodyPr anchorCtr="0" anchor="t" bIns="45700" lIns="91425" spcFirstLastPara="1" rIns="91425" wrap="square" tIns="45700">
              <a:noAutofit/>
            </a:bodyPr>
            <a:lstStyle/>
            <a:p>
              <a:pPr indent="-342900" lvl="0" marL="342900" marR="0" rtl="0" algn="r">
                <a:lnSpc>
                  <a:spcPct val="100000"/>
                </a:lnSpc>
                <a:spcBef>
                  <a:spcPts val="0"/>
                </a:spcBef>
                <a:spcAft>
                  <a:spcPts val="0"/>
                </a:spcAft>
                <a:buClr>
                  <a:srgbClr val="F2F2F2"/>
                </a:buClr>
                <a:buFont typeface="Arial"/>
                <a:buNone/>
              </a:pPr>
              <a:r>
                <a:rPr lang="en" sz="2600">
                  <a:solidFill>
                    <a:srgbClr val="4A86E8"/>
                  </a:solidFill>
                  <a:latin typeface="Open Sans"/>
                  <a:ea typeface="Open Sans"/>
                  <a:cs typeface="Open Sans"/>
                  <a:sym typeface="Open Sans"/>
                </a:rPr>
                <a:t>Blue </a:t>
              </a:r>
              <a:r>
                <a:rPr lang="en" sz="2600">
                  <a:solidFill>
                    <a:srgbClr val="F2F2F2"/>
                  </a:solidFill>
                  <a:latin typeface="Open Sans"/>
                  <a:ea typeface="Open Sans"/>
                  <a:cs typeface="Open Sans"/>
                  <a:sym typeface="Open Sans"/>
                </a:rPr>
                <a:t>to </a:t>
              </a:r>
              <a:r>
                <a:rPr lang="en" sz="2600">
                  <a:solidFill>
                    <a:srgbClr val="FF0000"/>
                  </a:solidFill>
                  <a:latin typeface="Open Sans"/>
                  <a:ea typeface="Open Sans"/>
                  <a:cs typeface="Open Sans"/>
                  <a:sym typeface="Open Sans"/>
                </a:rPr>
                <a:t>Red </a:t>
              </a:r>
              <a:r>
                <a:rPr lang="en" sz="2600">
                  <a:solidFill>
                    <a:srgbClr val="F2F2F2"/>
                  </a:solidFill>
                  <a:latin typeface="Open Sans"/>
                  <a:ea typeface="Open Sans"/>
                  <a:cs typeface="Open Sans"/>
                  <a:sym typeface="Open Sans"/>
                </a:rPr>
                <a:t>&amp; </a:t>
              </a:r>
              <a:r>
                <a:rPr lang="en" sz="2600">
                  <a:solidFill>
                    <a:srgbClr val="FF9900"/>
                  </a:solidFill>
                  <a:latin typeface="Open Sans"/>
                  <a:ea typeface="Open Sans"/>
                  <a:cs typeface="Open Sans"/>
                  <a:sym typeface="Open Sans"/>
                </a:rPr>
                <a:t>Orange</a:t>
              </a:r>
              <a:r>
                <a:rPr b="1" lang="en" sz="2600">
                  <a:solidFill>
                    <a:srgbClr val="F2F2F2"/>
                  </a:solidFill>
                  <a:latin typeface="Open Sans"/>
                  <a:ea typeface="Open Sans"/>
                  <a:cs typeface="Open Sans"/>
                  <a:sym typeface="Open Sans"/>
                </a:rPr>
                <a:t>  </a:t>
              </a:r>
              <a:r>
                <a:rPr b="1" i="0" lang="en" sz="2600" u="none" cap="none" strike="noStrike">
                  <a:solidFill>
                    <a:srgbClr val="F2F2F2"/>
                  </a:solidFill>
                  <a:latin typeface="Open Sans"/>
                  <a:ea typeface="Open Sans"/>
                  <a:cs typeface="Open Sans"/>
                  <a:sym typeface="Open Sans"/>
                </a:rPr>
                <a:t>Split </a:t>
              </a:r>
              <a:r>
                <a:rPr b="1" lang="en" sz="2600">
                  <a:solidFill>
                    <a:srgbClr val="F2F2F2"/>
                  </a:solidFill>
                  <a:latin typeface="Open Sans"/>
                  <a:ea typeface="Open Sans"/>
                  <a:cs typeface="Open Sans"/>
                  <a:sym typeface="Open Sans"/>
                </a:rPr>
                <a:t>c</a:t>
              </a:r>
              <a:r>
                <a:rPr b="1" i="0" lang="en" sz="2600" u="none" cap="none" strike="noStrike">
                  <a:solidFill>
                    <a:srgbClr val="F2F2F2"/>
                  </a:solidFill>
                  <a:latin typeface="Open Sans"/>
                  <a:ea typeface="Open Sans"/>
                  <a:cs typeface="Open Sans"/>
                  <a:sym typeface="Open Sans"/>
                </a:rPr>
                <a:t>omplementary</a:t>
              </a:r>
              <a:endParaRPr sz="800">
                <a:solidFill>
                  <a:srgbClr val="FF9900"/>
                </a:solidFill>
                <a:latin typeface="Open Sans"/>
                <a:ea typeface="Open Sans"/>
                <a:cs typeface="Open Sans"/>
                <a:sym typeface="Open Sans"/>
              </a:endParaRPr>
            </a:p>
          </p:txBody>
        </p:sp>
        <p:pic>
          <p:nvPicPr>
            <p:cNvPr descr="http://drapak.hrsbteachers.ednet.ns.ca/sites/drapak.hrsbteachers.ednet.ns.ca/files/images/Munch_-_The_Scream_of_Nature.jpg" id="591" name="Google Shape;591;p92"/>
            <p:cNvPicPr preferRelativeResize="0"/>
            <p:nvPr/>
          </p:nvPicPr>
          <p:blipFill rotWithShape="1">
            <a:blip r:embed="rId3">
              <a:alphaModFix/>
            </a:blip>
            <a:srcRect b="0" l="0" r="0" t="0"/>
            <a:stretch/>
          </p:blipFill>
          <p:spPr>
            <a:xfrm>
              <a:off x="0" y="2718340"/>
              <a:ext cx="3283500" cy="4139700"/>
            </a:xfrm>
            <a:prstGeom prst="rect">
              <a:avLst/>
            </a:prstGeom>
            <a:noFill/>
            <a:ln>
              <a:noFill/>
            </a:ln>
          </p:spPr>
        </p:pic>
        <p:pic>
          <p:nvPicPr>
            <p:cNvPr descr="http://drapak.hrsbteachers.ednet.ns.ca/sites/drapak.hrsbteachers.ednet.ns.ca/files/images/Dali_-_The_Persistence_of_Memory.jpg" id="592" name="Google Shape;592;p92"/>
            <p:cNvPicPr preferRelativeResize="0"/>
            <p:nvPr/>
          </p:nvPicPr>
          <p:blipFill rotWithShape="1">
            <a:blip r:embed="rId4">
              <a:alphaModFix/>
            </a:blip>
            <a:srcRect b="0" l="0" r="0" t="0"/>
            <a:stretch/>
          </p:blipFill>
          <p:spPr>
            <a:xfrm>
              <a:off x="3674487" y="2718340"/>
              <a:ext cx="5469600" cy="4101600"/>
            </a:xfrm>
            <a:prstGeom prst="rect">
              <a:avLst/>
            </a:prstGeom>
            <a:noFill/>
            <a:ln>
              <a:noFill/>
            </a:ln>
          </p:spPr>
        </p:pic>
        <p:pic>
          <p:nvPicPr>
            <p:cNvPr id="593" name="Google Shape;593;p92"/>
            <p:cNvPicPr preferRelativeResize="0"/>
            <p:nvPr/>
          </p:nvPicPr>
          <p:blipFill rotWithShape="1">
            <a:blip r:embed="rId5">
              <a:alphaModFix/>
            </a:blip>
            <a:srcRect b="0" l="0" r="0" t="0"/>
            <a:stretch/>
          </p:blipFill>
          <p:spPr>
            <a:xfrm>
              <a:off x="0" y="550800"/>
              <a:ext cx="1822500" cy="1800300"/>
            </a:xfrm>
            <a:prstGeom prst="rect">
              <a:avLst/>
            </a:prstGeom>
            <a:noFill/>
            <a:ln>
              <a:noFill/>
            </a:ln>
          </p:spPr>
        </p:pic>
      </p:grpSp>
      <p:sp>
        <p:nvSpPr>
          <p:cNvPr descr="Column 1" id="594" name="Google Shape;594;p92"/>
          <p:cNvSpPr txBox="1"/>
          <p:nvPr/>
        </p:nvSpPr>
        <p:spPr>
          <a:xfrm>
            <a:off x="1822425" y="534725"/>
            <a:ext cx="3436800" cy="218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ከሰማያዊ ወደ ቀይ እና ብርቱካናማ ክፍፍሉ ማሟያ</a:t>
            </a:r>
            <a:endParaRPr sz="11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الأزرق إلى الأحمر والبرتقالي المنقسم بشكل تكميلي</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Complementari dividit de blau a vermell i taronja</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蓝色与红色和橙色分裂互补</a:t>
            </a:r>
            <a:endParaRPr sz="11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آبی به قرمز و نارنجی تقسیم شده مکمل</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नीला से लाल और नारंगी विभाजित पूरक</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青と赤とオレンジの補色分割</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파란색에서 빨간색과 주황색으로 분할된 보색</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Şîn ber bi sor û porteqalî ve têkel e</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Azul para Vermelho e Laranja divididos complementares</a:t>
            </a:r>
            <a:endParaRPr sz="900">
              <a:solidFill>
                <a:srgbClr val="AAAAAA"/>
              </a:solidFill>
              <a:latin typeface="Average"/>
              <a:ea typeface="Average"/>
              <a:cs typeface="Average"/>
              <a:sym typeface="Average"/>
            </a:endParaRPr>
          </a:p>
        </p:txBody>
      </p:sp>
      <p:sp>
        <p:nvSpPr>
          <p:cNvPr descr="Column 2" id="595" name="Google Shape;595;p92"/>
          <p:cNvSpPr txBox="1"/>
          <p:nvPr/>
        </p:nvSpPr>
        <p:spPr>
          <a:xfrm>
            <a:off x="5076825" y="534732"/>
            <a:ext cx="4067100" cy="218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AAAAAA"/>
                </a:solidFill>
                <a:latin typeface="Average"/>
                <a:ea typeface="Average"/>
                <a:cs typeface="Average"/>
                <a:sym typeface="Average"/>
              </a:rPr>
              <a:t>ਨੀਲੇ ਤੋਂ ਲਾਲ ਅਤੇ ਸੰਤਰੀ ਤੋਂ ਪੂਰਕ ਵੰਡਿਆ ਗਿਆ</a:t>
            </a:r>
            <a:endParaRPr sz="1100">
              <a:solidFill>
                <a:srgbClr val="AAAAAA"/>
              </a:solidFill>
              <a:latin typeface="Average"/>
              <a:ea typeface="Average"/>
              <a:cs typeface="Average"/>
              <a:sym typeface="Average"/>
            </a:endParaRPr>
          </a:p>
          <a:p>
            <a:pPr indent="0" lvl="0" marL="0" rtl="0" algn="ctr">
              <a:spcBef>
                <a:spcPts val="0"/>
              </a:spcBef>
              <a:spcAft>
                <a:spcPts val="0"/>
              </a:spcAft>
              <a:buNone/>
            </a:pPr>
            <a:r>
              <a:rPr lang="en" sz="1100">
                <a:solidFill>
                  <a:srgbClr val="AAAAAA"/>
                </a:solidFill>
                <a:latin typeface="Average"/>
                <a:ea typeface="Average"/>
                <a:cs typeface="Average"/>
                <a:sym typeface="Average"/>
              </a:rPr>
              <a:t>Синий к красному и оранжевый разделены на дополнительные</a:t>
            </a:r>
            <a:endParaRPr sz="1100">
              <a:solidFill>
                <a:srgbClr val="AAAAAA"/>
              </a:solidFill>
              <a:latin typeface="Average"/>
              <a:ea typeface="Average"/>
              <a:cs typeface="Average"/>
              <a:sym typeface="Average"/>
            </a:endParaRPr>
          </a:p>
          <a:p>
            <a:pPr indent="0" lvl="0" marL="0" rtl="0" algn="ctr">
              <a:spcBef>
                <a:spcPts val="0"/>
              </a:spcBef>
              <a:spcAft>
                <a:spcPts val="0"/>
              </a:spcAft>
              <a:buNone/>
            </a:pPr>
            <a:r>
              <a:rPr lang="en" sz="1100">
                <a:solidFill>
                  <a:srgbClr val="AAAAAA"/>
                </a:solidFill>
                <a:latin typeface="Average"/>
                <a:ea typeface="Average"/>
                <a:cs typeface="Average"/>
                <a:sym typeface="Average"/>
              </a:rPr>
              <a:t>Buluug ilaa Casaan iyo Orange kala qaybsamay is dhamaystir</a:t>
            </a:r>
            <a:endParaRPr sz="1100">
              <a:solidFill>
                <a:srgbClr val="AAAAAA"/>
              </a:solidFill>
              <a:latin typeface="Average"/>
              <a:ea typeface="Average"/>
              <a:cs typeface="Average"/>
              <a:sym typeface="Average"/>
            </a:endParaRPr>
          </a:p>
          <a:p>
            <a:pPr indent="0" lvl="0" marL="0" rtl="0" algn="ctr">
              <a:spcBef>
                <a:spcPts val="0"/>
              </a:spcBef>
              <a:spcAft>
                <a:spcPts val="0"/>
              </a:spcAft>
              <a:buNone/>
            </a:pPr>
            <a:r>
              <a:rPr lang="en" sz="1100">
                <a:solidFill>
                  <a:srgbClr val="AAAAAA"/>
                </a:solidFill>
                <a:latin typeface="Average"/>
                <a:ea typeface="Average"/>
                <a:cs typeface="Average"/>
                <a:sym typeface="Average"/>
              </a:rPr>
              <a:t>Azul a Rojo y Naranja se dividen de manera complementaria</a:t>
            </a:r>
            <a:endParaRPr sz="1100">
              <a:solidFill>
                <a:srgbClr val="AAAAAA"/>
              </a:solidFill>
              <a:latin typeface="Average"/>
              <a:ea typeface="Average"/>
              <a:cs typeface="Average"/>
              <a:sym typeface="Average"/>
            </a:endParaRPr>
          </a:p>
          <a:p>
            <a:pPr indent="0" lvl="0" marL="0" rtl="0" algn="ctr">
              <a:spcBef>
                <a:spcPts val="0"/>
              </a:spcBef>
              <a:spcAft>
                <a:spcPts val="0"/>
              </a:spcAft>
              <a:buNone/>
            </a:pPr>
            <a:r>
              <a:rPr lang="en" sz="1100">
                <a:solidFill>
                  <a:srgbClr val="AAAAAA"/>
                </a:solidFill>
                <a:latin typeface="Average"/>
                <a:ea typeface="Average"/>
                <a:cs typeface="Average"/>
                <a:sym typeface="Average"/>
              </a:rPr>
              <a:t>Bluu hadi Nyekundu na Chungwa ni za ziada</a:t>
            </a:r>
            <a:endParaRPr sz="1100">
              <a:solidFill>
                <a:srgbClr val="AAAAAA"/>
              </a:solidFill>
              <a:latin typeface="Average"/>
              <a:ea typeface="Average"/>
              <a:cs typeface="Average"/>
              <a:sym typeface="Average"/>
            </a:endParaRPr>
          </a:p>
          <a:p>
            <a:pPr indent="0" lvl="0" marL="0" rtl="0" algn="ctr">
              <a:spcBef>
                <a:spcPts val="0"/>
              </a:spcBef>
              <a:spcAft>
                <a:spcPts val="0"/>
              </a:spcAft>
              <a:buNone/>
            </a:pPr>
            <a:r>
              <a:rPr lang="en" sz="1100">
                <a:solidFill>
                  <a:srgbClr val="AAAAAA"/>
                </a:solidFill>
                <a:latin typeface="Average"/>
                <a:ea typeface="Average"/>
                <a:cs typeface="Average"/>
                <a:sym typeface="Average"/>
              </a:rPr>
              <a:t>Blue to Red at Orange split complementary</a:t>
            </a:r>
            <a:endParaRPr sz="1100">
              <a:solidFill>
                <a:srgbClr val="AAAAAA"/>
              </a:solidFill>
              <a:latin typeface="Average"/>
              <a:ea typeface="Average"/>
              <a:cs typeface="Average"/>
              <a:sym typeface="Average"/>
            </a:endParaRPr>
          </a:p>
          <a:p>
            <a:pPr indent="0" lvl="0" marL="0" rtl="0" algn="ctr">
              <a:spcBef>
                <a:spcPts val="0"/>
              </a:spcBef>
              <a:spcAft>
                <a:spcPts val="0"/>
              </a:spcAft>
              <a:buNone/>
            </a:pPr>
            <a:r>
              <a:rPr lang="en" sz="1100">
                <a:solidFill>
                  <a:srgbClr val="AAAAAA"/>
                </a:solidFill>
                <a:latin typeface="Average"/>
                <a:ea typeface="Average"/>
                <a:cs typeface="Average"/>
                <a:sym typeface="Average"/>
              </a:rPr>
              <a:t>Mavi, Kırmızı ve Turuncu tamamlayıcı olarak bölünmüştür</a:t>
            </a:r>
            <a:endParaRPr sz="1100">
              <a:solidFill>
                <a:srgbClr val="AAAAAA"/>
              </a:solidFill>
              <a:latin typeface="Average"/>
              <a:ea typeface="Average"/>
              <a:cs typeface="Average"/>
              <a:sym typeface="Average"/>
            </a:endParaRPr>
          </a:p>
          <a:p>
            <a:pPr indent="0" lvl="0" marL="0" rtl="0" algn="ctr">
              <a:spcBef>
                <a:spcPts val="0"/>
              </a:spcBef>
              <a:spcAft>
                <a:spcPts val="0"/>
              </a:spcAft>
              <a:buNone/>
            </a:pPr>
            <a:r>
              <a:rPr lang="en" sz="1100">
                <a:solidFill>
                  <a:srgbClr val="AAAAAA"/>
                </a:solidFill>
                <a:latin typeface="Average"/>
                <a:ea typeface="Average"/>
                <a:cs typeface="Average"/>
                <a:sym typeface="Average"/>
              </a:rPr>
              <a:t>Синій на червоний та помаранчевий розділені, доповнюють один одного</a:t>
            </a:r>
            <a:endParaRPr sz="1100">
              <a:solidFill>
                <a:srgbClr val="AAAAAA"/>
              </a:solidFill>
              <a:latin typeface="Average"/>
              <a:ea typeface="Average"/>
              <a:cs typeface="Average"/>
              <a:sym typeface="Average"/>
            </a:endParaRPr>
          </a:p>
          <a:p>
            <a:pPr indent="0" lvl="0" marL="0" rtl="0" algn="ctr">
              <a:spcBef>
                <a:spcPts val="0"/>
              </a:spcBef>
              <a:spcAft>
                <a:spcPts val="0"/>
              </a:spcAft>
              <a:buNone/>
            </a:pPr>
            <a:r>
              <a:rPr lang="en" sz="1100">
                <a:solidFill>
                  <a:srgbClr val="AAAAAA"/>
                </a:solidFill>
                <a:latin typeface="Average"/>
                <a:ea typeface="Average"/>
                <a:cs typeface="Average"/>
                <a:sym typeface="Average"/>
              </a:rPr>
              <a:t>Màu xanh lam sang màu đỏ và màu cam bổ sung</a:t>
            </a:r>
            <a:endParaRPr sz="500">
              <a:solidFill>
                <a:srgbClr val="AAAAAA"/>
              </a:solidFill>
              <a:latin typeface="Average"/>
              <a:ea typeface="Average"/>
              <a:cs typeface="Average"/>
              <a:sym typeface="Average"/>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grpSp>
        <p:nvGrpSpPr>
          <p:cNvPr id="600" name="Google Shape;600;p93"/>
          <p:cNvGrpSpPr/>
          <p:nvPr/>
        </p:nvGrpSpPr>
        <p:grpSpPr>
          <a:xfrm>
            <a:off x="0" y="0"/>
            <a:ext cx="9144000" cy="6858012"/>
            <a:chOff x="0" y="0"/>
            <a:chExt cx="9144000" cy="6858012"/>
          </a:xfrm>
        </p:grpSpPr>
        <p:sp>
          <p:nvSpPr>
            <p:cNvPr id="601" name="Google Shape;601;p93"/>
            <p:cNvSpPr txBox="1"/>
            <p:nvPr/>
          </p:nvSpPr>
          <p:spPr>
            <a:xfrm>
              <a:off x="2743200" y="0"/>
              <a:ext cx="6400800" cy="67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F2F2F2"/>
                  </a:solidFill>
                  <a:latin typeface="Open Sans"/>
                  <a:ea typeface="Open Sans"/>
                  <a:cs typeface="Open Sans"/>
                  <a:sym typeface="Open Sans"/>
                </a:rPr>
                <a:t>Analogous colour schemes</a:t>
              </a:r>
              <a:endParaRPr sz="2400">
                <a:solidFill>
                  <a:srgbClr val="000000"/>
                </a:solidFill>
                <a:latin typeface="Open Sans"/>
                <a:ea typeface="Open Sans"/>
                <a:cs typeface="Open Sans"/>
                <a:sym typeface="Open Sans"/>
              </a:endParaRPr>
            </a:p>
          </p:txBody>
        </p:sp>
        <p:pic>
          <p:nvPicPr>
            <p:cNvPr descr="http://drapak.hrsbteachers.ednet.ns.ca/sites/drapak.hrsbteachers.ednet.ns.ca/files/images/Durer_-_Self-portrait.jpg" id="602" name="Google Shape;602;p93"/>
            <p:cNvPicPr preferRelativeResize="0"/>
            <p:nvPr/>
          </p:nvPicPr>
          <p:blipFill rotWithShape="1">
            <a:blip r:embed="rId3">
              <a:alphaModFix/>
            </a:blip>
            <a:srcRect b="0" l="0" r="0" t="0"/>
            <a:stretch/>
          </p:blipFill>
          <p:spPr>
            <a:xfrm>
              <a:off x="1912875" y="2178012"/>
              <a:ext cx="3379800" cy="4680000"/>
            </a:xfrm>
            <a:prstGeom prst="rect">
              <a:avLst/>
            </a:prstGeom>
            <a:noFill/>
            <a:ln>
              <a:noFill/>
            </a:ln>
          </p:spPr>
        </p:pic>
        <p:pic>
          <p:nvPicPr>
            <p:cNvPr descr="http://drapak.hrsbteachers.ednet.ns.ca/sites/drapak.hrsbteachers.ednet.ns.ca/files/images/Caravaggio_-_The_Conversion_of_St._Paul.jpg" id="603" name="Google Shape;603;p93"/>
            <p:cNvPicPr preferRelativeResize="0"/>
            <p:nvPr/>
          </p:nvPicPr>
          <p:blipFill rotWithShape="1">
            <a:blip r:embed="rId4">
              <a:alphaModFix/>
            </a:blip>
            <a:srcRect b="0" l="0" r="0" t="0"/>
            <a:stretch/>
          </p:blipFill>
          <p:spPr>
            <a:xfrm>
              <a:off x="5727190" y="2273225"/>
              <a:ext cx="3416700" cy="4583400"/>
            </a:xfrm>
            <a:prstGeom prst="rect">
              <a:avLst/>
            </a:prstGeom>
            <a:noFill/>
            <a:ln>
              <a:noFill/>
            </a:ln>
          </p:spPr>
        </p:pic>
        <p:pic>
          <p:nvPicPr>
            <p:cNvPr descr="colour wheel-yor" id="604" name="Google Shape;604;p93"/>
            <p:cNvPicPr preferRelativeResize="0"/>
            <p:nvPr/>
          </p:nvPicPr>
          <p:blipFill rotWithShape="1">
            <a:blip r:embed="rId5">
              <a:alphaModFix/>
            </a:blip>
            <a:srcRect b="0" l="0" r="0" t="0"/>
            <a:stretch/>
          </p:blipFill>
          <p:spPr>
            <a:xfrm>
              <a:off x="0" y="472350"/>
              <a:ext cx="1821000" cy="1798500"/>
            </a:xfrm>
            <a:prstGeom prst="rect">
              <a:avLst/>
            </a:prstGeom>
            <a:noFill/>
            <a:ln>
              <a:noFill/>
            </a:ln>
          </p:spPr>
        </p:pic>
      </p:grpSp>
      <p:sp>
        <p:nvSpPr>
          <p:cNvPr descr="Column 1" id="605" name="Google Shape;605;p93"/>
          <p:cNvSpPr txBox="1"/>
          <p:nvPr/>
        </p:nvSpPr>
        <p:spPr>
          <a:xfrm>
            <a:off x="1821000" y="495067"/>
            <a:ext cx="2419800" cy="18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ተመሳሳይ የቀለም መርሃግብሮች</a:t>
            </a:r>
            <a:endParaRPr sz="13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مخططات الألوان المتماثلة</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Esquemes de colors anàlegs</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类似的配色方案</a:t>
            </a:r>
            <a:endParaRPr sz="13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طرح‌های رنگی مشابه</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अनुरूप रंग योजनाएँ</a:t>
            </a:r>
            <a:endParaRPr sz="1100">
              <a:solidFill>
                <a:srgbClr val="AAAAAA"/>
              </a:solidFill>
              <a:latin typeface="Average"/>
              <a:ea typeface="Average"/>
              <a:cs typeface="Average"/>
              <a:sym typeface="Average"/>
            </a:endParaRPr>
          </a:p>
        </p:txBody>
      </p:sp>
      <p:sp>
        <p:nvSpPr>
          <p:cNvPr descr="Column 2" id="606" name="Google Shape;606;p93"/>
          <p:cNvSpPr txBox="1"/>
          <p:nvPr/>
        </p:nvSpPr>
        <p:spPr>
          <a:xfrm>
            <a:off x="4109125" y="495067"/>
            <a:ext cx="2760300" cy="18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類似色の配色</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유사한 색상 구성표</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Şêwazên rengîn ên analog</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Esquemas de cores análogos</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ਸਮਾਨ ਰੰਗ ਸਕੀਮਾਂ</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Аналоговые цветовые схемы</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Nidaamyada midabka isku midka ah</a:t>
            </a:r>
            <a:endParaRPr sz="800">
              <a:solidFill>
                <a:srgbClr val="AAAAAA"/>
              </a:solidFill>
              <a:latin typeface="Average"/>
              <a:ea typeface="Average"/>
              <a:cs typeface="Average"/>
              <a:sym typeface="Average"/>
            </a:endParaRPr>
          </a:p>
        </p:txBody>
      </p:sp>
      <p:sp>
        <p:nvSpPr>
          <p:cNvPr descr="Column 3" id="607" name="Google Shape;607;p93"/>
          <p:cNvSpPr txBox="1"/>
          <p:nvPr/>
        </p:nvSpPr>
        <p:spPr>
          <a:xfrm>
            <a:off x="6724143" y="495067"/>
            <a:ext cx="2419800" cy="18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Esquemas de colores análogos</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Mipango ya rangi inayofanana</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Katulad na mga scheme ng kulay</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Benzer renk şemaları</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Аналогічні колірні схеми</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Các bảng màu tương tự</a:t>
            </a:r>
            <a:endParaRPr sz="1300">
              <a:solidFill>
                <a:srgbClr val="AAAAAA"/>
              </a:solidFill>
              <a:latin typeface="Average"/>
              <a:ea typeface="Average"/>
              <a:cs typeface="Average"/>
              <a:sym typeface="Average"/>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grpSp>
        <p:nvGrpSpPr>
          <p:cNvPr id="612" name="Google Shape;612;p94"/>
          <p:cNvGrpSpPr/>
          <p:nvPr/>
        </p:nvGrpSpPr>
        <p:grpSpPr>
          <a:xfrm>
            <a:off x="0" y="0"/>
            <a:ext cx="9144000" cy="6857888"/>
            <a:chOff x="0" y="0"/>
            <a:chExt cx="9144000" cy="6857888"/>
          </a:xfrm>
        </p:grpSpPr>
        <p:sp>
          <p:nvSpPr>
            <p:cNvPr id="613" name="Google Shape;613;p94"/>
            <p:cNvSpPr txBox="1"/>
            <p:nvPr/>
          </p:nvSpPr>
          <p:spPr>
            <a:xfrm>
              <a:off x="2743200" y="0"/>
              <a:ext cx="6400800" cy="636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F2F2F2"/>
                  </a:solidFill>
                  <a:latin typeface="Open Sans"/>
                  <a:ea typeface="Open Sans"/>
                  <a:cs typeface="Open Sans"/>
                  <a:sym typeface="Open Sans"/>
                </a:rPr>
                <a:t>Analogous colour schemes</a:t>
              </a:r>
              <a:endParaRPr b="1" sz="3200">
                <a:solidFill>
                  <a:srgbClr val="F2F2F2"/>
                </a:solidFill>
                <a:latin typeface="Open Sans"/>
                <a:ea typeface="Open Sans"/>
                <a:cs typeface="Open Sans"/>
                <a:sym typeface="Open Sans"/>
              </a:endParaRPr>
            </a:p>
          </p:txBody>
        </p:sp>
        <p:pic>
          <p:nvPicPr>
            <p:cNvPr descr="http://drapak.hrsbteachers.ednet.ns.ca/sites/drapak.hrsbteachers.ednet.ns.ca/files/images/Klimt_The_Kiss.jpg" id="614" name="Google Shape;614;p94"/>
            <p:cNvPicPr preferRelativeResize="0"/>
            <p:nvPr/>
          </p:nvPicPr>
          <p:blipFill rotWithShape="1">
            <a:blip r:embed="rId3">
              <a:alphaModFix/>
            </a:blip>
            <a:srcRect b="0" l="0" r="0" t="0"/>
            <a:stretch/>
          </p:blipFill>
          <p:spPr>
            <a:xfrm>
              <a:off x="5491169" y="3200288"/>
              <a:ext cx="3652800" cy="3657600"/>
            </a:xfrm>
            <a:prstGeom prst="rect">
              <a:avLst/>
            </a:prstGeom>
            <a:noFill/>
            <a:ln>
              <a:noFill/>
            </a:ln>
          </p:spPr>
        </p:pic>
        <p:pic>
          <p:nvPicPr>
            <p:cNvPr descr="http://drapak.hrsbteachers.ednet.ns.ca/sites/drapak.hrsbteachers.ednet.ns.ca/files/images/Magritte_-_The_Treachery_of_Images.jpg" id="615" name="Google Shape;615;p94"/>
            <p:cNvPicPr preferRelativeResize="0"/>
            <p:nvPr/>
          </p:nvPicPr>
          <p:blipFill rotWithShape="1">
            <a:blip r:embed="rId4">
              <a:alphaModFix/>
            </a:blip>
            <a:srcRect b="0" l="0" r="0" t="0"/>
            <a:stretch/>
          </p:blipFill>
          <p:spPr>
            <a:xfrm>
              <a:off x="0" y="3200288"/>
              <a:ext cx="5294700" cy="3657600"/>
            </a:xfrm>
            <a:prstGeom prst="rect">
              <a:avLst/>
            </a:prstGeom>
            <a:noFill/>
            <a:ln>
              <a:noFill/>
            </a:ln>
          </p:spPr>
        </p:pic>
        <p:pic>
          <p:nvPicPr>
            <p:cNvPr descr="colour wheel-gyor" id="616" name="Google Shape;616;p94"/>
            <p:cNvPicPr preferRelativeResize="0"/>
            <p:nvPr/>
          </p:nvPicPr>
          <p:blipFill rotWithShape="1">
            <a:blip r:embed="rId5">
              <a:alphaModFix/>
            </a:blip>
            <a:srcRect b="0" l="0" r="0" t="0"/>
            <a:stretch/>
          </p:blipFill>
          <p:spPr>
            <a:xfrm>
              <a:off x="0" y="929550"/>
              <a:ext cx="1821000" cy="1798500"/>
            </a:xfrm>
            <a:prstGeom prst="rect">
              <a:avLst/>
            </a:prstGeom>
            <a:noFill/>
            <a:ln>
              <a:noFill/>
            </a:ln>
          </p:spPr>
        </p:pic>
      </p:grpSp>
      <p:sp>
        <p:nvSpPr>
          <p:cNvPr descr="Column 1" id="617" name="Google Shape;617;p94"/>
          <p:cNvSpPr txBox="1"/>
          <p:nvPr/>
        </p:nvSpPr>
        <p:spPr>
          <a:xfrm>
            <a:off x="1824925" y="636003"/>
            <a:ext cx="2419800" cy="256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ተመሳሳይ የቀለም መርሃግብሮች</a:t>
            </a:r>
            <a:endParaRPr sz="13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مخططات الألوان المتماثلة</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Esquemes de colors anàlegs</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类似的配色方案</a:t>
            </a:r>
            <a:endParaRPr sz="13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طرح‌های رنگی مشابه</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अनुरूप रंग योजनाएँ</a:t>
            </a:r>
            <a:endParaRPr sz="1100">
              <a:solidFill>
                <a:srgbClr val="AAAAAA"/>
              </a:solidFill>
              <a:latin typeface="Average"/>
              <a:ea typeface="Average"/>
              <a:cs typeface="Average"/>
              <a:sym typeface="Average"/>
            </a:endParaRPr>
          </a:p>
        </p:txBody>
      </p:sp>
      <p:sp>
        <p:nvSpPr>
          <p:cNvPr descr="Column 2" id="618" name="Google Shape;618;p94"/>
          <p:cNvSpPr txBox="1"/>
          <p:nvPr/>
        </p:nvSpPr>
        <p:spPr>
          <a:xfrm>
            <a:off x="4113052" y="636003"/>
            <a:ext cx="2760300" cy="256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AAAAAA"/>
                </a:solidFill>
                <a:latin typeface="Average"/>
                <a:ea typeface="Average"/>
                <a:cs typeface="Average"/>
                <a:sym typeface="Average"/>
              </a:rPr>
              <a:t>類似色の配色</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유사한 색상 구성표</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Şêwazên rengîn ên analog</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Esquemas de cores análogos</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ਸਮਾਨ ਰੰਗ ਸਕੀਮਾਂ</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Аналоговые цветовые схемы</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Nidaamyada midabka isku midka ah</a:t>
            </a:r>
            <a:endParaRPr sz="800">
              <a:solidFill>
                <a:srgbClr val="AAAAAA"/>
              </a:solidFill>
              <a:latin typeface="Average"/>
              <a:ea typeface="Average"/>
              <a:cs typeface="Average"/>
              <a:sym typeface="Average"/>
            </a:endParaRPr>
          </a:p>
        </p:txBody>
      </p:sp>
      <p:sp>
        <p:nvSpPr>
          <p:cNvPr descr="Column 3" id="619" name="Google Shape;619;p94"/>
          <p:cNvSpPr txBox="1"/>
          <p:nvPr/>
        </p:nvSpPr>
        <p:spPr>
          <a:xfrm>
            <a:off x="6728073" y="636003"/>
            <a:ext cx="2419800" cy="256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AAAAAA"/>
                </a:solidFill>
                <a:latin typeface="Average"/>
                <a:ea typeface="Average"/>
                <a:cs typeface="Average"/>
                <a:sym typeface="Average"/>
              </a:rPr>
              <a:t>Esquemas de colores análogos</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Mipango ya rangi inayofanana</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Katulad na mga scheme ng kulay</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Benzer renk şemaları</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Аналогічні колірні схеми</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Các bảng màu tương tự</a:t>
            </a:r>
            <a:endParaRPr sz="1300">
              <a:solidFill>
                <a:srgbClr val="AAAAAA"/>
              </a:solidFill>
              <a:latin typeface="Average"/>
              <a:ea typeface="Average"/>
              <a:cs typeface="Average"/>
              <a:sym typeface="Average"/>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grpSp>
        <p:nvGrpSpPr>
          <p:cNvPr id="624" name="Google Shape;624;p95"/>
          <p:cNvGrpSpPr/>
          <p:nvPr/>
        </p:nvGrpSpPr>
        <p:grpSpPr>
          <a:xfrm>
            <a:off x="0" y="0"/>
            <a:ext cx="9147875" cy="6858000"/>
            <a:chOff x="0" y="0"/>
            <a:chExt cx="9147875" cy="6858000"/>
          </a:xfrm>
        </p:grpSpPr>
        <p:sp>
          <p:nvSpPr>
            <p:cNvPr id="625" name="Google Shape;625;p95"/>
            <p:cNvSpPr txBox="1"/>
            <p:nvPr/>
          </p:nvSpPr>
          <p:spPr>
            <a:xfrm>
              <a:off x="2743200" y="0"/>
              <a:ext cx="64008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F2F2F2"/>
                  </a:solidFill>
                  <a:latin typeface="Open Sans"/>
                  <a:ea typeface="Open Sans"/>
                  <a:cs typeface="Open Sans"/>
                  <a:sym typeface="Open Sans"/>
                </a:rPr>
                <a:t>Analogous colour schemes</a:t>
              </a:r>
              <a:endParaRPr b="1" sz="3200">
                <a:solidFill>
                  <a:srgbClr val="F2F2F2"/>
                </a:solidFill>
                <a:latin typeface="Open Sans"/>
                <a:ea typeface="Open Sans"/>
                <a:cs typeface="Open Sans"/>
                <a:sym typeface="Open Sans"/>
              </a:endParaRPr>
            </a:p>
          </p:txBody>
        </p:sp>
        <p:pic>
          <p:nvPicPr>
            <p:cNvPr descr="http://drapak.hrsbteachers.ednet.ns.ca/sites/drapak.hrsbteachers.ednet.ns.ca/files/images/Themes-Carr-Eagle%20Totem-c1930.jpg" id="626" name="Google Shape;626;p95"/>
            <p:cNvPicPr preferRelativeResize="0"/>
            <p:nvPr/>
          </p:nvPicPr>
          <p:blipFill rotWithShape="1">
            <a:blip r:embed="rId3">
              <a:alphaModFix/>
            </a:blip>
            <a:srcRect b="0" l="0" r="0" t="0"/>
            <a:stretch/>
          </p:blipFill>
          <p:spPr>
            <a:xfrm>
              <a:off x="1860750" y="2540100"/>
              <a:ext cx="3213000" cy="4317900"/>
            </a:xfrm>
            <a:prstGeom prst="rect">
              <a:avLst/>
            </a:prstGeom>
            <a:noFill/>
            <a:ln>
              <a:noFill/>
            </a:ln>
          </p:spPr>
        </p:pic>
        <p:pic>
          <p:nvPicPr>
            <p:cNvPr descr="http://drapak.hrsbteachers.ednet.ns.ca/sites/drapak.hrsbteachers.ednet.ns.ca/files/images/Themes-OKeeffe-Blue%20and%20Green%20Music-1921.jpg" id="627" name="Google Shape;627;p95"/>
            <p:cNvPicPr preferRelativeResize="0"/>
            <p:nvPr/>
          </p:nvPicPr>
          <p:blipFill rotWithShape="1">
            <a:blip r:embed="rId4">
              <a:alphaModFix/>
            </a:blip>
            <a:srcRect b="0" l="0" r="0" t="0"/>
            <a:stretch/>
          </p:blipFill>
          <p:spPr>
            <a:xfrm>
              <a:off x="5537975" y="2540100"/>
              <a:ext cx="3609900" cy="4317900"/>
            </a:xfrm>
            <a:prstGeom prst="rect">
              <a:avLst/>
            </a:prstGeom>
            <a:noFill/>
            <a:ln>
              <a:noFill/>
            </a:ln>
          </p:spPr>
        </p:pic>
        <p:pic>
          <p:nvPicPr>
            <p:cNvPr descr="colour wheel-b-g" id="628" name="Google Shape;628;p95"/>
            <p:cNvPicPr preferRelativeResize="0"/>
            <p:nvPr/>
          </p:nvPicPr>
          <p:blipFill rotWithShape="1">
            <a:blip r:embed="rId5">
              <a:alphaModFix/>
            </a:blip>
            <a:srcRect b="0" l="0" r="0" t="0"/>
            <a:stretch/>
          </p:blipFill>
          <p:spPr>
            <a:xfrm>
              <a:off x="0" y="636000"/>
              <a:ext cx="1821000" cy="1798500"/>
            </a:xfrm>
            <a:prstGeom prst="rect">
              <a:avLst/>
            </a:prstGeom>
            <a:noFill/>
            <a:ln>
              <a:noFill/>
            </a:ln>
          </p:spPr>
        </p:pic>
      </p:grpSp>
      <p:sp>
        <p:nvSpPr>
          <p:cNvPr descr="Column 1" id="629" name="Google Shape;629;p95"/>
          <p:cNvSpPr txBox="1"/>
          <p:nvPr/>
        </p:nvSpPr>
        <p:spPr>
          <a:xfrm>
            <a:off x="1824925" y="636001"/>
            <a:ext cx="2419800" cy="190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ተመሳሳይ የቀለም መርሃግብሮች</a:t>
            </a:r>
            <a:endParaRPr sz="13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مخططات الألوان المتماثلة</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Esquemes de colors anàlegs</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类似的配色方案</a:t>
            </a:r>
            <a:endParaRPr sz="13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طرح‌های رنگی مشابه</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अनुरूप रंग योजनाएँ</a:t>
            </a:r>
            <a:endParaRPr sz="1100">
              <a:solidFill>
                <a:srgbClr val="AAAAAA"/>
              </a:solidFill>
              <a:latin typeface="Average"/>
              <a:ea typeface="Average"/>
              <a:cs typeface="Average"/>
              <a:sym typeface="Average"/>
            </a:endParaRPr>
          </a:p>
        </p:txBody>
      </p:sp>
      <p:sp>
        <p:nvSpPr>
          <p:cNvPr descr="Column 2" id="630" name="Google Shape;630;p95"/>
          <p:cNvSpPr txBox="1"/>
          <p:nvPr/>
        </p:nvSpPr>
        <p:spPr>
          <a:xfrm>
            <a:off x="4113053" y="636001"/>
            <a:ext cx="2760300" cy="190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AAAAAA"/>
                </a:solidFill>
                <a:latin typeface="Average"/>
                <a:ea typeface="Average"/>
                <a:cs typeface="Average"/>
                <a:sym typeface="Average"/>
              </a:rPr>
              <a:t>類似色の配色</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유사한 색상 구성표</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Şêwazên rengîn ên analog</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Esquemas de cores análogos</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ਸਮਾਨ ਰੰਗ ਸਕੀਮਾਂ</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Аналоговые цветовые схемы</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Nidaamyada midabka isku midka ah</a:t>
            </a:r>
            <a:endParaRPr sz="800">
              <a:solidFill>
                <a:srgbClr val="AAAAAA"/>
              </a:solidFill>
              <a:latin typeface="Average"/>
              <a:ea typeface="Average"/>
              <a:cs typeface="Average"/>
              <a:sym typeface="Average"/>
            </a:endParaRPr>
          </a:p>
        </p:txBody>
      </p:sp>
      <p:sp>
        <p:nvSpPr>
          <p:cNvPr descr="Column 3" id="631" name="Google Shape;631;p95"/>
          <p:cNvSpPr txBox="1"/>
          <p:nvPr/>
        </p:nvSpPr>
        <p:spPr>
          <a:xfrm>
            <a:off x="6728074" y="636001"/>
            <a:ext cx="2419800" cy="190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AAAAAA"/>
                </a:solidFill>
                <a:latin typeface="Average"/>
                <a:ea typeface="Average"/>
                <a:cs typeface="Average"/>
                <a:sym typeface="Average"/>
              </a:rPr>
              <a:t>Esquemas de colores análogos</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Mipango ya rangi inayofanana</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Katulad na mga scheme ng kulay</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Benzer renk şemaları</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Аналогічні колірні схеми</a:t>
            </a:r>
            <a:endParaRPr sz="1300">
              <a:solidFill>
                <a:srgbClr val="AAAAAA"/>
              </a:solidFill>
              <a:latin typeface="Average"/>
              <a:ea typeface="Average"/>
              <a:cs typeface="Average"/>
              <a:sym typeface="Average"/>
            </a:endParaRPr>
          </a:p>
          <a:p>
            <a:pPr indent="0" lvl="0" marL="0" rtl="0" algn="ctr">
              <a:spcBef>
                <a:spcPts val="0"/>
              </a:spcBef>
              <a:spcAft>
                <a:spcPts val="0"/>
              </a:spcAft>
              <a:buNone/>
            </a:pPr>
            <a:r>
              <a:rPr lang="en" sz="1300">
                <a:solidFill>
                  <a:srgbClr val="AAAAAA"/>
                </a:solidFill>
                <a:latin typeface="Average"/>
                <a:ea typeface="Average"/>
                <a:cs typeface="Average"/>
                <a:sym typeface="Average"/>
              </a:rPr>
              <a:t>Các bảng màu tương tự</a:t>
            </a:r>
            <a:endParaRPr sz="1300">
              <a:solidFill>
                <a:srgbClr val="AAAAAA"/>
              </a:solidFill>
              <a:latin typeface="Average"/>
              <a:ea typeface="Average"/>
              <a:cs typeface="Average"/>
              <a:sym typeface="Average"/>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grpSp>
        <p:nvGrpSpPr>
          <p:cNvPr id="636" name="Google Shape;636;p96"/>
          <p:cNvGrpSpPr/>
          <p:nvPr/>
        </p:nvGrpSpPr>
        <p:grpSpPr>
          <a:xfrm>
            <a:off x="0" y="0"/>
            <a:ext cx="7056300" cy="6858012"/>
            <a:chOff x="0" y="0"/>
            <a:chExt cx="7056300" cy="6858012"/>
          </a:xfrm>
        </p:grpSpPr>
        <p:pic>
          <p:nvPicPr>
            <p:cNvPr descr="http://drapak.hrsbteachers.ednet.ns.ca/sites/drapak.hrsbteachers.ednet.ns.ca/files/images/Seurat_-_A_Sunday_Afternoon_on_the_Island_of_La_Grande_Jatte.jpg" id="637" name="Google Shape;637;p96"/>
            <p:cNvPicPr preferRelativeResize="0"/>
            <p:nvPr/>
          </p:nvPicPr>
          <p:blipFill rotWithShape="1">
            <a:blip r:embed="rId3">
              <a:alphaModFix/>
            </a:blip>
            <a:srcRect b="0" l="0" r="0" t="0"/>
            <a:stretch/>
          </p:blipFill>
          <p:spPr>
            <a:xfrm>
              <a:off x="0" y="2112912"/>
              <a:ext cx="7056300" cy="4745100"/>
            </a:xfrm>
            <a:prstGeom prst="rect">
              <a:avLst/>
            </a:prstGeom>
            <a:noFill/>
            <a:ln>
              <a:noFill/>
            </a:ln>
          </p:spPr>
        </p:pic>
        <p:sp>
          <p:nvSpPr>
            <p:cNvPr id="638" name="Google Shape;638;p96"/>
            <p:cNvSpPr txBox="1"/>
            <p:nvPr/>
          </p:nvSpPr>
          <p:spPr>
            <a:xfrm>
              <a:off x="0" y="0"/>
              <a:ext cx="7056300" cy="2112900"/>
            </a:xfrm>
            <a:prstGeom prst="rect">
              <a:avLst/>
            </a:prstGeom>
            <a:noFill/>
            <a:ln>
              <a:noFill/>
            </a:ln>
          </p:spPr>
          <p:txBody>
            <a:bodyPr anchorCtr="0" anchor="ctr" bIns="45700" lIns="91425" spcFirstLastPara="1" rIns="91425" wrap="square" tIns="45700">
              <a:noAutofit/>
            </a:bodyPr>
            <a:lstStyle/>
            <a:p>
              <a:pPr indent="-342900" lvl="0" marL="342900" marR="0" rtl="0" algn="r">
                <a:lnSpc>
                  <a:spcPct val="100000"/>
                </a:lnSpc>
                <a:spcBef>
                  <a:spcPts val="0"/>
                </a:spcBef>
                <a:spcAft>
                  <a:spcPts val="0"/>
                </a:spcAft>
                <a:buClr>
                  <a:srgbClr val="F2F2F2"/>
                </a:buClr>
                <a:buFont typeface="Arial"/>
                <a:buNone/>
              </a:pPr>
              <a:r>
                <a:rPr b="1" lang="en" sz="3000">
                  <a:solidFill>
                    <a:srgbClr val="F2F2F2"/>
                  </a:solidFill>
                  <a:latin typeface="Open Sans"/>
                  <a:ea typeface="Open Sans"/>
                  <a:cs typeface="Open Sans"/>
                  <a:sym typeface="Open Sans"/>
                </a:rPr>
                <a:t> </a:t>
              </a:r>
              <a:r>
                <a:rPr lang="en" sz="3000">
                  <a:solidFill>
                    <a:srgbClr val="00FF00"/>
                  </a:solidFill>
                  <a:latin typeface="Open Sans"/>
                  <a:ea typeface="Open Sans"/>
                  <a:cs typeface="Open Sans"/>
                  <a:sym typeface="Open Sans"/>
                </a:rPr>
                <a:t>Green</a:t>
              </a:r>
              <a:r>
                <a:rPr lang="en" sz="3000">
                  <a:solidFill>
                    <a:srgbClr val="F2F2F2"/>
                  </a:solidFill>
                  <a:latin typeface="Open Sans"/>
                  <a:ea typeface="Open Sans"/>
                  <a:cs typeface="Open Sans"/>
                  <a:sym typeface="Open Sans"/>
                </a:rPr>
                <a:t>, </a:t>
              </a:r>
              <a:r>
                <a:rPr lang="en" sz="3000">
                  <a:solidFill>
                    <a:srgbClr val="4A86E8"/>
                  </a:solidFill>
                  <a:latin typeface="Open Sans"/>
                  <a:ea typeface="Open Sans"/>
                  <a:cs typeface="Open Sans"/>
                  <a:sym typeface="Open Sans"/>
                </a:rPr>
                <a:t>Blue</a:t>
              </a:r>
              <a:r>
                <a:rPr lang="en" sz="3000">
                  <a:solidFill>
                    <a:srgbClr val="F2F2F2"/>
                  </a:solidFill>
                  <a:latin typeface="Open Sans"/>
                  <a:ea typeface="Open Sans"/>
                  <a:cs typeface="Open Sans"/>
                  <a:sym typeface="Open Sans"/>
                </a:rPr>
                <a:t>, and </a:t>
              </a:r>
              <a:r>
                <a:rPr lang="en" sz="3000">
                  <a:solidFill>
                    <a:srgbClr val="FF0000"/>
                  </a:solidFill>
                  <a:latin typeface="Open Sans"/>
                  <a:ea typeface="Open Sans"/>
                  <a:cs typeface="Open Sans"/>
                  <a:sym typeface="Open Sans"/>
                </a:rPr>
                <a:t>Red  </a:t>
              </a:r>
              <a:endParaRPr sz="3000">
                <a:solidFill>
                  <a:srgbClr val="FF0000"/>
                </a:solidFill>
                <a:latin typeface="Open Sans"/>
                <a:ea typeface="Open Sans"/>
                <a:cs typeface="Open Sans"/>
                <a:sym typeface="Open Sans"/>
              </a:endParaRPr>
            </a:p>
            <a:p>
              <a:pPr indent="-342900" lvl="0" marL="342900" marR="0" rtl="0" algn="r">
                <a:lnSpc>
                  <a:spcPct val="100000"/>
                </a:lnSpc>
                <a:spcBef>
                  <a:spcPts val="0"/>
                </a:spcBef>
                <a:spcAft>
                  <a:spcPts val="0"/>
                </a:spcAft>
                <a:buClr>
                  <a:srgbClr val="F2F2F2"/>
                </a:buClr>
                <a:buFont typeface="Arial"/>
                <a:buNone/>
              </a:pPr>
              <a:r>
                <a:rPr b="1" i="0" lang="en" sz="3000" u="none" cap="none" strike="noStrike">
                  <a:solidFill>
                    <a:srgbClr val="F2F2F2"/>
                  </a:solidFill>
                  <a:latin typeface="Open Sans"/>
                  <a:ea typeface="Open Sans"/>
                  <a:cs typeface="Open Sans"/>
                  <a:sym typeface="Open Sans"/>
                </a:rPr>
                <a:t>Triangular</a:t>
              </a:r>
              <a:r>
                <a:rPr b="1" lang="en" sz="3000">
                  <a:solidFill>
                    <a:srgbClr val="F2F2F2"/>
                  </a:solidFill>
                  <a:latin typeface="Open Sans"/>
                  <a:ea typeface="Open Sans"/>
                  <a:cs typeface="Open Sans"/>
                  <a:sym typeface="Open Sans"/>
                </a:rPr>
                <a:t> colour scheme</a:t>
              </a:r>
              <a:endParaRPr sz="3000">
                <a:solidFill>
                  <a:srgbClr val="FF0000"/>
                </a:solidFill>
                <a:latin typeface="Open Sans"/>
                <a:ea typeface="Open Sans"/>
                <a:cs typeface="Open Sans"/>
                <a:sym typeface="Open Sans"/>
              </a:endParaRPr>
            </a:p>
          </p:txBody>
        </p:sp>
        <p:pic>
          <p:nvPicPr>
            <p:cNvPr id="639" name="Google Shape;639;p96"/>
            <p:cNvPicPr preferRelativeResize="0"/>
            <p:nvPr/>
          </p:nvPicPr>
          <p:blipFill rotWithShape="1">
            <a:blip r:embed="rId4">
              <a:alphaModFix/>
            </a:blip>
            <a:srcRect b="0" l="0" r="0" t="0"/>
            <a:stretch/>
          </p:blipFill>
          <p:spPr>
            <a:xfrm>
              <a:off x="12" y="156300"/>
              <a:ext cx="1822500" cy="1800300"/>
            </a:xfrm>
            <a:prstGeom prst="rect">
              <a:avLst/>
            </a:prstGeom>
            <a:noFill/>
            <a:ln>
              <a:noFill/>
            </a:ln>
          </p:spPr>
        </p:pic>
      </p:grpSp>
      <p:sp>
        <p:nvSpPr>
          <p:cNvPr descr="Translations" id="640" name="Google Shape;640;p96"/>
          <p:cNvSpPr txBox="1"/>
          <p:nvPr/>
        </p:nvSpPr>
        <p:spPr>
          <a:xfrm>
            <a:off x="7056300" y="0"/>
            <a:ext cx="20877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50">
                <a:solidFill>
                  <a:srgbClr val="AAAAAA"/>
                </a:solidFill>
                <a:latin typeface="Average"/>
                <a:ea typeface="Average"/>
                <a:cs typeface="Average"/>
                <a:sym typeface="Average"/>
              </a:rPr>
              <a:t>አረንጓዴ፣ ሰማያዊ እና ቀይ የሶስት ማዕዘን የቀለም ገጽታ</a:t>
            </a:r>
            <a:endParaRPr sz="1150">
              <a:solidFill>
                <a:srgbClr val="AAAAAA"/>
              </a:solidFill>
              <a:latin typeface="Average"/>
              <a:ea typeface="Average"/>
              <a:cs typeface="Average"/>
              <a:sym typeface="Average"/>
            </a:endParaRPr>
          </a:p>
          <a:p>
            <a:pPr indent="0" lvl="0" marL="0" rtl="1" algn="r">
              <a:spcBef>
                <a:spcPts val="0"/>
              </a:spcBef>
              <a:spcAft>
                <a:spcPts val="0"/>
              </a:spcAft>
              <a:buNone/>
            </a:pPr>
            <a:r>
              <a:rPr lang="en" sz="1150">
                <a:solidFill>
                  <a:srgbClr val="AAAAAA"/>
                </a:solidFill>
                <a:latin typeface="Average"/>
                <a:ea typeface="Average"/>
                <a:cs typeface="Average"/>
                <a:sym typeface="Average"/>
              </a:rPr>
              <a:t>مخطط الألوان المثلث الأخضر والأزرق والأحمر</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Esquema de colors triangular verd, blau i vermell</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绿色、蓝色和红色三角形配色方案</a:t>
            </a:r>
            <a:endParaRPr sz="1150">
              <a:solidFill>
                <a:srgbClr val="AAAAAA"/>
              </a:solidFill>
              <a:latin typeface="Average"/>
              <a:ea typeface="Average"/>
              <a:cs typeface="Average"/>
              <a:sym typeface="Average"/>
            </a:endParaRPr>
          </a:p>
          <a:p>
            <a:pPr indent="0" lvl="0" marL="0" rtl="1" algn="r">
              <a:spcBef>
                <a:spcPts val="0"/>
              </a:spcBef>
              <a:spcAft>
                <a:spcPts val="0"/>
              </a:spcAft>
              <a:buNone/>
            </a:pPr>
            <a:r>
              <a:rPr lang="en" sz="1150">
                <a:solidFill>
                  <a:srgbClr val="AAAAAA"/>
                </a:solidFill>
                <a:latin typeface="Average"/>
                <a:ea typeface="Average"/>
                <a:cs typeface="Average"/>
                <a:sym typeface="Average"/>
              </a:rPr>
              <a:t>طرح رنگی مثلثی سبز، آبی و قرمز</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हरा, नीला और लाल त्रिकोणीय रंग योजना</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緑、青、赤の三角形の配色</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녹색, 파란색, 빨간색 삼각형 색상 구성표</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Şêweya rengên sêgoşeyî yên kesk, şîn û sor</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Esquema de cores triangulares verde, azul e vermelho</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ਹਰਾ, ਨੀਲਾ ਅਤੇ ਲਾਲ ਤਿਕੋਣੀ ਰੰਗ ਸਕੀਮ</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Треугольная цветовая схема зеленого, синего и красного цветов</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Cagaar, Buluug, iyo Nidaamka midabka saddex xagal</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Esquema de colores triangular verde, azul y rojo</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Mpangilio wa rangi ya Kijani, Bluu na Nyekundu ya Utatu</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Berde, Asul, at Pulang Triangular na scheme ng kulay</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Yeşil, Mavi ve Kırmızı Üçgen renk şeması</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Зелена, синя та червона трикутна кольорова схема</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Sơ đồ màu hình tam giác xanh lá cây, xanh lam và đỏ</a:t>
            </a:r>
            <a:endParaRPr sz="115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grpSp>
        <p:nvGrpSpPr>
          <p:cNvPr id="645" name="Google Shape;645;p97"/>
          <p:cNvGrpSpPr/>
          <p:nvPr/>
        </p:nvGrpSpPr>
        <p:grpSpPr>
          <a:xfrm>
            <a:off x="0" y="0"/>
            <a:ext cx="6860701" cy="6858125"/>
            <a:chOff x="0" y="0"/>
            <a:chExt cx="6860701" cy="6858125"/>
          </a:xfrm>
        </p:grpSpPr>
        <p:sp>
          <p:nvSpPr>
            <p:cNvPr id="646" name="Google Shape;646;p97"/>
            <p:cNvSpPr txBox="1"/>
            <p:nvPr/>
          </p:nvSpPr>
          <p:spPr>
            <a:xfrm>
              <a:off x="1822500" y="0"/>
              <a:ext cx="5038200" cy="2303400"/>
            </a:xfrm>
            <a:prstGeom prst="rect">
              <a:avLst/>
            </a:prstGeom>
            <a:noFill/>
            <a:ln>
              <a:noFill/>
            </a:ln>
          </p:spPr>
          <p:txBody>
            <a:bodyPr anchorCtr="0" anchor="ctr" bIns="45700" lIns="91425" spcFirstLastPara="1" rIns="91425" wrap="square" tIns="45700">
              <a:noAutofit/>
            </a:bodyPr>
            <a:lstStyle/>
            <a:p>
              <a:pPr indent="-342900" lvl="0" marL="342900" marR="0" rtl="0" algn="r">
                <a:lnSpc>
                  <a:spcPct val="100000"/>
                </a:lnSpc>
                <a:spcBef>
                  <a:spcPts val="0"/>
                </a:spcBef>
                <a:spcAft>
                  <a:spcPts val="0"/>
                </a:spcAft>
                <a:buClr>
                  <a:srgbClr val="F2F2F2"/>
                </a:buClr>
                <a:buFont typeface="Arial"/>
                <a:buNone/>
              </a:pPr>
              <a:r>
                <a:rPr lang="en" sz="3000">
                  <a:solidFill>
                    <a:srgbClr val="FFFF00"/>
                  </a:solidFill>
                  <a:latin typeface="Open Sans"/>
                  <a:ea typeface="Open Sans"/>
                  <a:cs typeface="Open Sans"/>
                  <a:sym typeface="Open Sans"/>
                </a:rPr>
                <a:t>Yellow</a:t>
              </a:r>
              <a:r>
                <a:rPr lang="en" sz="3000">
                  <a:solidFill>
                    <a:srgbClr val="F2F2F2"/>
                  </a:solidFill>
                  <a:latin typeface="Open Sans"/>
                  <a:ea typeface="Open Sans"/>
                  <a:cs typeface="Open Sans"/>
                  <a:sym typeface="Open Sans"/>
                </a:rPr>
                <a:t>, </a:t>
              </a:r>
              <a:r>
                <a:rPr lang="en" sz="3000">
                  <a:solidFill>
                    <a:srgbClr val="00FFFF"/>
                  </a:solidFill>
                  <a:latin typeface="Open Sans"/>
                  <a:ea typeface="Open Sans"/>
                  <a:cs typeface="Open Sans"/>
                  <a:sym typeface="Open Sans"/>
                </a:rPr>
                <a:t>Cyan</a:t>
              </a:r>
              <a:r>
                <a:rPr lang="en" sz="3000">
                  <a:solidFill>
                    <a:srgbClr val="F2F2F2"/>
                  </a:solidFill>
                  <a:latin typeface="Open Sans"/>
                  <a:ea typeface="Open Sans"/>
                  <a:cs typeface="Open Sans"/>
                  <a:sym typeface="Open Sans"/>
                </a:rPr>
                <a:t>, and </a:t>
              </a:r>
              <a:r>
                <a:rPr lang="en" sz="3000">
                  <a:solidFill>
                    <a:srgbClr val="FF00FF"/>
                  </a:solidFill>
                  <a:latin typeface="Open Sans"/>
                  <a:ea typeface="Open Sans"/>
                  <a:cs typeface="Open Sans"/>
                  <a:sym typeface="Open Sans"/>
                </a:rPr>
                <a:t>Magenta</a:t>
              </a:r>
              <a:r>
                <a:rPr lang="en" sz="3200">
                  <a:solidFill>
                    <a:srgbClr val="FF00FF"/>
                  </a:solidFill>
                  <a:latin typeface="Open Sans"/>
                  <a:ea typeface="Open Sans"/>
                  <a:cs typeface="Open Sans"/>
                  <a:sym typeface="Open Sans"/>
                </a:rPr>
                <a:t> </a:t>
              </a:r>
              <a:endParaRPr sz="3200">
                <a:solidFill>
                  <a:srgbClr val="FF00FF"/>
                </a:solidFill>
                <a:latin typeface="Open Sans"/>
                <a:ea typeface="Open Sans"/>
                <a:cs typeface="Open Sans"/>
                <a:sym typeface="Open Sans"/>
              </a:endParaRPr>
            </a:p>
            <a:p>
              <a:pPr indent="-342900" lvl="0" marL="342900" marR="0" rtl="0" algn="r">
                <a:lnSpc>
                  <a:spcPct val="100000"/>
                </a:lnSpc>
                <a:spcBef>
                  <a:spcPts val="0"/>
                </a:spcBef>
                <a:spcAft>
                  <a:spcPts val="0"/>
                </a:spcAft>
                <a:buClr>
                  <a:srgbClr val="F2F2F2"/>
                </a:buClr>
                <a:buFont typeface="Arial"/>
                <a:buNone/>
              </a:pPr>
              <a:r>
                <a:rPr b="1" i="0" lang="en" sz="3000" u="none" cap="none" strike="noStrike">
                  <a:solidFill>
                    <a:srgbClr val="F2F2F2"/>
                  </a:solidFill>
                  <a:latin typeface="Open Sans"/>
                  <a:ea typeface="Open Sans"/>
                  <a:cs typeface="Open Sans"/>
                  <a:sym typeface="Open Sans"/>
                </a:rPr>
                <a:t>Triangular</a:t>
              </a:r>
              <a:r>
                <a:rPr b="1" lang="en" sz="3000">
                  <a:solidFill>
                    <a:srgbClr val="F2F2F2"/>
                  </a:solidFill>
                  <a:latin typeface="Open Sans"/>
                  <a:ea typeface="Open Sans"/>
                  <a:cs typeface="Open Sans"/>
                  <a:sym typeface="Open Sans"/>
                </a:rPr>
                <a:t> colour scheme</a:t>
              </a:r>
              <a:endParaRPr sz="1200">
                <a:latin typeface="Open Sans"/>
                <a:ea typeface="Open Sans"/>
                <a:cs typeface="Open Sans"/>
                <a:sym typeface="Open Sans"/>
              </a:endParaRPr>
            </a:p>
            <a:p>
              <a:pPr indent="-342900" lvl="0" marL="342900" marR="0" rtl="0" algn="r">
                <a:lnSpc>
                  <a:spcPct val="100000"/>
                </a:lnSpc>
                <a:spcBef>
                  <a:spcPts val="640"/>
                </a:spcBef>
                <a:spcAft>
                  <a:spcPts val="0"/>
                </a:spcAft>
                <a:buClr>
                  <a:srgbClr val="F2F2F2"/>
                </a:buClr>
                <a:buFont typeface="Arial"/>
                <a:buNone/>
              </a:pPr>
              <a:r>
                <a:t/>
              </a:r>
              <a:endParaRPr>
                <a:solidFill>
                  <a:srgbClr val="00FFFF"/>
                </a:solidFill>
                <a:latin typeface="Open Sans"/>
                <a:ea typeface="Open Sans"/>
                <a:cs typeface="Open Sans"/>
                <a:sym typeface="Open Sans"/>
              </a:endParaRPr>
            </a:p>
          </p:txBody>
        </p:sp>
        <p:pic>
          <p:nvPicPr>
            <p:cNvPr descr="http://drapak.hrsbteachers.ednet.ns.ca/sites/drapak.hrsbteachers.ednet.ns.ca/files/images/Kandinsky_-_Composition_IV.jpg" id="647" name="Google Shape;647;p97"/>
            <p:cNvPicPr preferRelativeResize="0"/>
            <p:nvPr/>
          </p:nvPicPr>
          <p:blipFill rotWithShape="1">
            <a:blip r:embed="rId3">
              <a:alphaModFix/>
            </a:blip>
            <a:srcRect b="0" l="0" r="0" t="0"/>
            <a:stretch/>
          </p:blipFill>
          <p:spPr>
            <a:xfrm>
              <a:off x="1" y="2518625"/>
              <a:ext cx="6860700" cy="4339500"/>
            </a:xfrm>
            <a:prstGeom prst="rect">
              <a:avLst/>
            </a:prstGeom>
            <a:noFill/>
            <a:ln>
              <a:noFill/>
            </a:ln>
          </p:spPr>
        </p:pic>
        <p:pic>
          <p:nvPicPr>
            <p:cNvPr id="648" name="Google Shape;648;p97"/>
            <p:cNvPicPr preferRelativeResize="0"/>
            <p:nvPr/>
          </p:nvPicPr>
          <p:blipFill rotWithShape="1">
            <a:blip r:embed="rId4">
              <a:alphaModFix/>
            </a:blip>
            <a:srcRect b="0" l="0" r="0" t="0"/>
            <a:stretch/>
          </p:blipFill>
          <p:spPr>
            <a:xfrm>
              <a:off x="0" y="308287"/>
              <a:ext cx="1822500" cy="1800300"/>
            </a:xfrm>
            <a:prstGeom prst="rect">
              <a:avLst/>
            </a:prstGeom>
            <a:noFill/>
            <a:ln>
              <a:noFill/>
            </a:ln>
          </p:spPr>
        </p:pic>
      </p:grpSp>
      <p:sp>
        <p:nvSpPr>
          <p:cNvPr descr="Translations" id="649" name="Google Shape;649;p97"/>
          <p:cNvSpPr txBox="1"/>
          <p:nvPr/>
        </p:nvSpPr>
        <p:spPr>
          <a:xfrm>
            <a:off x="6860700" y="0"/>
            <a:ext cx="22833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50">
                <a:solidFill>
                  <a:srgbClr val="AAAAAA"/>
                </a:solidFill>
                <a:latin typeface="Average"/>
                <a:ea typeface="Average"/>
                <a:cs typeface="Average"/>
                <a:sym typeface="Average"/>
              </a:rPr>
              <a:t>ቢጫ፣ ሲያን እና ማጀንታ ባለሶስት ማዕዘን የቀለም ዘዴ</a:t>
            </a:r>
            <a:endParaRPr sz="1150">
              <a:solidFill>
                <a:srgbClr val="AAAAAA"/>
              </a:solidFill>
              <a:latin typeface="Average"/>
              <a:ea typeface="Average"/>
              <a:cs typeface="Average"/>
              <a:sym typeface="Average"/>
            </a:endParaRPr>
          </a:p>
          <a:p>
            <a:pPr indent="0" lvl="0" marL="0" rtl="1" algn="r">
              <a:spcBef>
                <a:spcPts val="0"/>
              </a:spcBef>
              <a:spcAft>
                <a:spcPts val="0"/>
              </a:spcAft>
              <a:buNone/>
            </a:pPr>
            <a:r>
              <a:rPr lang="en" sz="1150">
                <a:solidFill>
                  <a:srgbClr val="AAAAAA"/>
                </a:solidFill>
                <a:latin typeface="Average"/>
                <a:ea typeface="Average"/>
                <a:cs typeface="Average"/>
                <a:sym typeface="Average"/>
              </a:rPr>
              <a:t>مخطط الألوان المثلث الأصفر والسماوي والأرجواني</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Esquema de colors triangular groc, cian i magenta</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黄色、青色和洋红色三角配色方案</a:t>
            </a:r>
            <a:endParaRPr sz="1150">
              <a:solidFill>
                <a:srgbClr val="AAAAAA"/>
              </a:solidFill>
              <a:latin typeface="Average"/>
              <a:ea typeface="Average"/>
              <a:cs typeface="Average"/>
              <a:sym typeface="Average"/>
            </a:endParaRPr>
          </a:p>
          <a:p>
            <a:pPr indent="0" lvl="0" marL="0" rtl="1" algn="r">
              <a:spcBef>
                <a:spcPts val="0"/>
              </a:spcBef>
              <a:spcAft>
                <a:spcPts val="0"/>
              </a:spcAft>
              <a:buNone/>
            </a:pPr>
            <a:r>
              <a:rPr lang="en" sz="1150">
                <a:solidFill>
                  <a:srgbClr val="AAAAAA"/>
                </a:solidFill>
                <a:latin typeface="Average"/>
                <a:ea typeface="Average"/>
                <a:cs typeface="Average"/>
                <a:sym typeface="Average"/>
              </a:rPr>
              <a:t>طرح رنگی مثلثی زرد، فیروزه‌ای و سرخابی</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पीला, सियान और मैजेंटा त्रिकोणीय रंग योजना</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黄色、シアン、マゼンタの三角形の配色</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노랑, 청록, 자홍 삼각형 색상 구성표</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Şêweya rengên sêgoşeyî yên zer, şîn û magenta</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Esquema de cores triangular amarelo, ciano e magenta</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ਪੀਲਾ, ਨੀਲਾ, ਅਤੇ ਮਜੈਂਟਾ ਤਿਕੋਣੀ ਰੰਗ ਸਕੀਮ</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Треугольная цветовая схема «Желтый, голубой и пурпурный»</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Jaalle, Cyan, iyo Magenta midab saddex xagal ah</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Esquema de colores triangular amarillo, cian y magenta</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Mpangilio wa rangi ya Njano, Cyan, na Magenta ya Utatu</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Yellow, Cyan, at Magenta Triangular na scheme ng kulay</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Sarı, Camgöbeği ve Macenta Üçgen renk şeması</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Жовта, блакитна та пурпурова трикутна кольорова схема</a:t>
            </a:r>
            <a:endParaRPr sz="1150">
              <a:solidFill>
                <a:srgbClr val="AAAAAA"/>
              </a:solidFill>
              <a:latin typeface="Average"/>
              <a:ea typeface="Average"/>
              <a:cs typeface="Average"/>
              <a:sym typeface="Average"/>
            </a:endParaRPr>
          </a:p>
          <a:p>
            <a:pPr indent="0" lvl="0" marL="0" rtl="0" algn="l">
              <a:spcBef>
                <a:spcPts val="0"/>
              </a:spcBef>
              <a:spcAft>
                <a:spcPts val="0"/>
              </a:spcAft>
              <a:buNone/>
            </a:pPr>
            <a:r>
              <a:rPr lang="en" sz="1150">
                <a:solidFill>
                  <a:srgbClr val="AAAAAA"/>
                </a:solidFill>
                <a:latin typeface="Average"/>
                <a:ea typeface="Average"/>
                <a:cs typeface="Average"/>
                <a:sym typeface="Average"/>
              </a:rPr>
              <a:t>Sơ đồ màu tam giác vàng, lục lam và đỏ tươi</a:t>
            </a:r>
            <a:endParaRPr sz="115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descr="Translations" id="654" name="Google Shape;654;p98"/>
          <p:cNvSpPr txBox="1"/>
          <p:nvPr/>
        </p:nvSpPr>
        <p:spPr>
          <a:xfrm>
            <a:off x="4002525" y="0"/>
            <a:ext cx="5141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የሚጠቀሙባቸው ቀለሞች ያነሱ ናቸው, የስዕልዎ ተፅእኖ የበለጠ ይሆናል</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كلما قل عدد الألوان التي تستخدمها، كلما كان تأثير لوحتك أكبر</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Com menys colors utilitzeu, més gran serà l'impacte de la vostra pintura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使用的颜色越少，绘画的影响力就越大</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هرچه از رنگ‌های کمتری استفاده کنید، تأثیر نقاشی شما بیشتر خواهد بود.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आप जितने कम रंगों का उपयोग करेंगे, आपकी पेंटिंग का प्रभाव उतना ही अधिक होगा</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使用する色が少ないほど、絵画のインパクトは大きくなります</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사용하는 색상이 적을수록 그림의 효과가 커집니다.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Her ku hûn kêmtir rengan bikar bînin, bandora wêneyê we mezintir dibe</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Quanto menos cores você usar, maior será o impacto da sua pintura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ਜਿੰਨੇ ਘੱਟ ਰੰਗ ਤੁਸੀਂ ਵਰਤਦੇ ਹੋ, ਤੁਹਾਡੀ ਪੇਂਟਿੰਗ ਦਾ ਪ੍ਰਭਾਵ ਓਨਾ ਹੀ ਵੱਡਾ ਹੋਵੇਗਾ।</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Чем меньше цветов вы используете, тем сильнее будет впечатление от вашей картины.</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Midabada yar ee aad isticmaashid, waa weyntahay saameynta rinjiyeyntaada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Cuanto menos colores utilices, mayor será el impacto de tu pintura.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Rangi chache unazotumia, ndivyo athari ya uchoraji wako inavyoongezeka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Ang mas kaunting mga kulay na ginagamit mo, mas malaki ang epekto ng iyong pagpipinta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Ne kadar az renk kullanırsanız, resminizin etkisi o kadar büyük olur</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Чим менше кольорів ви використовуєте, тим більший вплив має ваш малюнок</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Càng ít màu sắc được sử dụng, tác động của bức tranh của bạn càng lớn</a:t>
            </a:r>
            <a:endParaRPr>
              <a:solidFill>
                <a:srgbClr val="CACACA"/>
              </a:solidFill>
              <a:latin typeface="Average"/>
              <a:ea typeface="Average"/>
              <a:cs typeface="Average"/>
              <a:sym typeface="Average"/>
            </a:endParaRPr>
          </a:p>
        </p:txBody>
      </p:sp>
      <p:grpSp>
        <p:nvGrpSpPr>
          <p:cNvPr id="655" name="Google Shape;655;p98"/>
          <p:cNvGrpSpPr/>
          <p:nvPr/>
        </p:nvGrpSpPr>
        <p:grpSpPr>
          <a:xfrm>
            <a:off x="0" y="0"/>
            <a:ext cx="3881100" cy="6858000"/>
            <a:chOff x="0" y="0"/>
            <a:chExt cx="3881100" cy="6858000"/>
          </a:xfrm>
        </p:grpSpPr>
        <p:sp>
          <p:nvSpPr>
            <p:cNvPr descr="Title" id="656" name="Google Shape;656;p98"/>
            <p:cNvSpPr txBox="1"/>
            <p:nvPr/>
          </p:nvSpPr>
          <p:spPr>
            <a:xfrm>
              <a:off x="0" y="0"/>
              <a:ext cx="38811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300">
                  <a:solidFill>
                    <a:srgbClr val="FFFFFF"/>
                  </a:solidFill>
                  <a:latin typeface="Oswald"/>
                  <a:ea typeface="Oswald"/>
                  <a:cs typeface="Oswald"/>
                  <a:sym typeface="Oswald"/>
                </a:rPr>
                <a:t>The </a:t>
              </a:r>
              <a:r>
                <a:rPr lang="en" sz="4300">
                  <a:solidFill>
                    <a:srgbClr val="00FF00"/>
                  </a:solidFill>
                  <a:latin typeface="Oswald"/>
                  <a:ea typeface="Oswald"/>
                  <a:cs typeface="Oswald"/>
                  <a:sym typeface="Oswald"/>
                </a:rPr>
                <a:t>fewer colours</a:t>
              </a:r>
              <a:r>
                <a:rPr lang="en" sz="4300">
                  <a:solidFill>
                    <a:srgbClr val="FFFFFF"/>
                  </a:solidFill>
                  <a:latin typeface="Oswald"/>
                  <a:ea typeface="Oswald"/>
                  <a:cs typeface="Oswald"/>
                  <a:sym typeface="Oswald"/>
                </a:rPr>
                <a:t> you use, the bigger the </a:t>
              </a:r>
              <a:r>
                <a:rPr lang="en" sz="4300">
                  <a:solidFill>
                    <a:srgbClr val="00FF00"/>
                  </a:solidFill>
                  <a:latin typeface="Oswald"/>
                  <a:ea typeface="Oswald"/>
                  <a:cs typeface="Oswald"/>
                  <a:sym typeface="Oswald"/>
                </a:rPr>
                <a:t>impact </a:t>
              </a:r>
              <a:r>
                <a:rPr lang="en" sz="4300">
                  <a:solidFill>
                    <a:srgbClr val="FFFFFF"/>
                  </a:solidFill>
                  <a:latin typeface="Oswald"/>
                  <a:ea typeface="Oswald"/>
                  <a:cs typeface="Oswald"/>
                  <a:sym typeface="Oswald"/>
                </a:rPr>
                <a:t>of your painting</a:t>
              </a:r>
              <a:endParaRPr sz="750">
                <a:solidFill>
                  <a:srgbClr val="AAAAAA"/>
                </a:solidFill>
                <a:latin typeface="Average"/>
                <a:ea typeface="Average"/>
                <a:cs typeface="Average"/>
                <a:sym typeface="Average"/>
              </a:endParaRPr>
            </a:p>
          </p:txBody>
        </p:sp>
        <p:pic>
          <p:nvPicPr>
            <p:cNvPr id="657" name="Google Shape;657;p98"/>
            <p:cNvPicPr preferRelativeResize="0"/>
            <p:nvPr/>
          </p:nvPicPr>
          <p:blipFill rotWithShape="1">
            <a:blip r:embed="rId3">
              <a:alphaModFix/>
            </a:blip>
            <a:srcRect b="0" l="0" r="0" t="0"/>
            <a:stretch/>
          </p:blipFill>
          <p:spPr>
            <a:xfrm>
              <a:off x="1026161" y="228612"/>
              <a:ext cx="1828800" cy="1804500"/>
            </a:xfrm>
            <a:prstGeom prst="rect">
              <a:avLst/>
            </a:prstGeom>
            <a:noFill/>
            <a:ln>
              <a:noFill/>
            </a:ln>
          </p:spPr>
        </p:pic>
        <p:pic>
          <p:nvPicPr>
            <p:cNvPr descr="colour wheel-b-oc" id="658" name="Google Shape;658;p98"/>
            <p:cNvPicPr preferRelativeResize="0"/>
            <p:nvPr/>
          </p:nvPicPr>
          <p:blipFill rotWithShape="1">
            <a:blip r:embed="rId4">
              <a:alphaModFix/>
            </a:blip>
            <a:srcRect b="0" l="0" r="0" t="0"/>
            <a:stretch/>
          </p:blipFill>
          <p:spPr>
            <a:xfrm>
              <a:off x="1026139" y="4824900"/>
              <a:ext cx="1828800" cy="1804500"/>
            </a:xfrm>
            <a:prstGeom prst="rect">
              <a:avLst/>
            </a:prstGeom>
            <a:noFill/>
            <a:ln>
              <a:noFill/>
            </a:ln>
          </p:spPr>
        </p:pic>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descr="Translations" id="663" name="Google Shape;663;p99"/>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ተጨማሪ ቀለሞች ነገሮችን አስገራሚ ወይም ውጥረት የሚያደርጉ ተቃራኒዎች ናቸው።</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الألوان التكميلية هي ألوان متناقضة تجعل الأمور درامية أو متوترة</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Els colors complementaris són oposats que fan que les coses siguin dramàtiques o tenses.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互补色是相反的颜色，可以使事物变得戏剧化或紧张</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رنگ‌های مکمل، متضادهایی هستند که باعث می‌شوند فضا دراماتیک یا پرتنش شود.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पूरक रंग विपरीत रंग होते हैं जो चीज़ों को नाटकीय या तनावपूर्ण बनाते हैं</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補色は対照的な色であり、物事をドラマチックにしたり緊張させたりします</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보색은 사물을 극적이거나 긴장되게 만드는 반대색입니다.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Rengên temamker dijber in ku tiştan dramatîk an aloz dikin.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Cores complementares são opostas que tornam as coisas dramáticas ou tensas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ਪੂਰਕ ਰੰਗ ਵਿਰੋਧੀ ਹੁੰਦੇ ਹਨ ਜੋ ਚੀਜ਼ਾਂ ਨੂੰ ਨਾਟਕੀ ਜਾਂ ਤਣਾਅਪੂਰਨ ਬਣਾਉਂਦੇ ਹਨ।</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Дополнительные цвета — это противоположности, которые делают вещи драматичными или напряженными.</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Midabada isdhaxgalka ahi waa iska soo horjeeda taas oo ka dhigaysa wax yaab leh ama kacsan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Los colores complementarios son opuestos que hacen que las cosas sean dramáticas o tensas.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Rangi zinazosaidiana ni vinyume vinavyofanya mambo kuwa makubwa au ya wakati</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Ang mga komplementaryong kulay ay magkasalungat na gumagawa ng mga bagay na dramatiko o panahunan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Tamamlayıcı renkler, şeyleri dramatik veya gergin hale getiren zıt renklerdir</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Додаткові кольори – це протилежності, які роблять об'єкт драматичним або напруженим.</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Màu bổ sung là những màu đối lập làm cho mọi thứ trở nên kịch tính hoặc căng thẳng</a:t>
            </a:r>
            <a:endParaRPr sz="1900">
              <a:solidFill>
                <a:srgbClr val="CACACA"/>
              </a:solidFill>
              <a:latin typeface="Average"/>
              <a:ea typeface="Average"/>
              <a:cs typeface="Average"/>
              <a:sym typeface="Average"/>
            </a:endParaRPr>
          </a:p>
        </p:txBody>
      </p:sp>
      <p:grpSp>
        <p:nvGrpSpPr>
          <p:cNvPr id="664" name="Google Shape;664;p99"/>
          <p:cNvGrpSpPr/>
          <p:nvPr/>
        </p:nvGrpSpPr>
        <p:grpSpPr>
          <a:xfrm>
            <a:off x="0" y="0"/>
            <a:ext cx="3657600" cy="6858000"/>
            <a:chOff x="0" y="0"/>
            <a:chExt cx="3657600" cy="6858000"/>
          </a:xfrm>
        </p:grpSpPr>
        <p:sp>
          <p:nvSpPr>
            <p:cNvPr descr="Title" id="665" name="Google Shape;665;p99"/>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100">
                  <a:solidFill>
                    <a:srgbClr val="FFFF00"/>
                  </a:solidFill>
                  <a:latin typeface="Oswald"/>
                  <a:ea typeface="Oswald"/>
                  <a:cs typeface="Oswald"/>
                  <a:sym typeface="Oswald"/>
                </a:rPr>
                <a:t>Complementary </a:t>
              </a:r>
              <a:r>
                <a:rPr lang="en" sz="4100">
                  <a:solidFill>
                    <a:srgbClr val="FFFFFF"/>
                  </a:solidFill>
                  <a:latin typeface="Oswald"/>
                  <a:ea typeface="Oswald"/>
                  <a:cs typeface="Oswald"/>
                  <a:sym typeface="Oswald"/>
                </a:rPr>
                <a:t>colours are </a:t>
              </a:r>
              <a:r>
                <a:rPr lang="en" sz="4100">
                  <a:solidFill>
                    <a:srgbClr val="00FF00"/>
                  </a:solidFill>
                  <a:latin typeface="Oswald"/>
                  <a:ea typeface="Oswald"/>
                  <a:cs typeface="Oswald"/>
                  <a:sym typeface="Oswald"/>
                </a:rPr>
                <a:t>opposites </a:t>
              </a:r>
              <a:br>
                <a:rPr lang="en" sz="4100">
                  <a:solidFill>
                    <a:srgbClr val="FFFFFF"/>
                  </a:solidFill>
                  <a:latin typeface="Oswald"/>
                  <a:ea typeface="Oswald"/>
                  <a:cs typeface="Oswald"/>
                  <a:sym typeface="Oswald"/>
                </a:rPr>
              </a:br>
              <a:r>
                <a:rPr lang="en" sz="4100">
                  <a:solidFill>
                    <a:srgbClr val="FFFFFF"/>
                  </a:solidFill>
                  <a:latin typeface="Oswald"/>
                  <a:ea typeface="Oswald"/>
                  <a:cs typeface="Oswald"/>
                  <a:sym typeface="Oswald"/>
                </a:rPr>
                <a:t>that make things dramatic or tense</a:t>
              </a:r>
              <a:endParaRPr sz="1900">
                <a:solidFill>
                  <a:srgbClr val="FFFFFF"/>
                </a:solidFill>
                <a:latin typeface="Average"/>
                <a:ea typeface="Average"/>
                <a:cs typeface="Average"/>
                <a:sym typeface="Average"/>
              </a:endParaRPr>
            </a:p>
          </p:txBody>
        </p:sp>
        <p:pic>
          <p:nvPicPr>
            <p:cNvPr id="666" name="Google Shape;666;p99"/>
            <p:cNvPicPr preferRelativeResize="0"/>
            <p:nvPr/>
          </p:nvPicPr>
          <p:blipFill>
            <a:blip r:embed="rId3">
              <a:alphaModFix/>
            </a:blip>
            <a:stretch>
              <a:fillRect/>
            </a:stretch>
          </p:blipFill>
          <p:spPr>
            <a:xfrm>
              <a:off x="1028700" y="228600"/>
              <a:ext cx="1600200" cy="1600200"/>
            </a:xfrm>
            <a:prstGeom prst="rect">
              <a:avLst/>
            </a:prstGeom>
            <a:noFill/>
            <a:ln>
              <a:noFill/>
            </a:ln>
          </p:spPr>
        </p:pic>
        <p:pic>
          <p:nvPicPr>
            <p:cNvPr id="667" name="Google Shape;667;p99"/>
            <p:cNvPicPr preferRelativeResize="0"/>
            <p:nvPr/>
          </p:nvPicPr>
          <p:blipFill>
            <a:blip r:embed="rId4">
              <a:alphaModFix/>
            </a:blip>
            <a:stretch>
              <a:fillRect/>
            </a:stretch>
          </p:blipFill>
          <p:spPr>
            <a:xfrm>
              <a:off x="1028700" y="5029200"/>
              <a:ext cx="1600200" cy="1600200"/>
            </a:xfrm>
            <a:prstGeom prst="rect">
              <a:avLst/>
            </a:prstGeom>
            <a:noFill/>
            <a:ln>
              <a:noFill/>
            </a:ln>
          </p:spPr>
        </p:pic>
      </p:gr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descr="Translations" id="672" name="Google Shape;672;p100"/>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450">
                <a:solidFill>
                  <a:srgbClr val="AAAAAA"/>
                </a:solidFill>
                <a:latin typeface="Average"/>
                <a:ea typeface="Average"/>
                <a:cs typeface="Average"/>
                <a:sym typeface="Average"/>
              </a:rPr>
              <a:t>የአናሎግ ቀለሞች እርስ በርስ ይቀራረባሉ እና ነገሮችን የሚያምሩ እና እርስ በርስ የሚስማሙ ናቸው</a:t>
            </a:r>
            <a:endParaRPr sz="1450">
              <a:solidFill>
                <a:srgbClr val="AAAAAA"/>
              </a:solidFill>
              <a:latin typeface="Average"/>
              <a:ea typeface="Average"/>
              <a:cs typeface="Average"/>
              <a:sym typeface="Average"/>
            </a:endParaRPr>
          </a:p>
          <a:p>
            <a:pPr indent="0" lvl="0" marL="0" rtl="1" algn="r">
              <a:spcBef>
                <a:spcPts val="0"/>
              </a:spcBef>
              <a:spcAft>
                <a:spcPts val="0"/>
              </a:spcAft>
              <a:buNone/>
            </a:pPr>
            <a:r>
              <a:rPr lang="en" sz="1450">
                <a:solidFill>
                  <a:srgbClr val="AAAAAA"/>
                </a:solidFill>
                <a:latin typeface="Average"/>
                <a:ea typeface="Average"/>
                <a:cs typeface="Average"/>
                <a:sym typeface="Average"/>
              </a:rPr>
              <a:t>الألوان المتشابهة قريبة من بعضها البعض وتجعل الأشياء جميلة ومتناغمة</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Els colors anàlegs estan junts i fan que les coses siguin belles i harmonioses.</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类似色彼此接近，使事物变得美丽和谐</a:t>
            </a:r>
            <a:endParaRPr sz="1450">
              <a:solidFill>
                <a:srgbClr val="AAAAAA"/>
              </a:solidFill>
              <a:latin typeface="Average"/>
              <a:ea typeface="Average"/>
              <a:cs typeface="Average"/>
              <a:sym typeface="Average"/>
            </a:endParaRPr>
          </a:p>
          <a:p>
            <a:pPr indent="0" lvl="0" marL="0" rtl="1" algn="r">
              <a:spcBef>
                <a:spcPts val="0"/>
              </a:spcBef>
              <a:spcAft>
                <a:spcPts val="0"/>
              </a:spcAft>
              <a:buNone/>
            </a:pPr>
            <a:r>
              <a:rPr lang="en" sz="1450">
                <a:solidFill>
                  <a:srgbClr val="AAAAAA"/>
                </a:solidFill>
                <a:latin typeface="Average"/>
                <a:ea typeface="Average"/>
                <a:cs typeface="Average"/>
                <a:sym typeface="Average"/>
              </a:rPr>
              <a:t>رنگ‌های مشابه به هم نزدیک هستند و باعث زیبایی و هماهنگی می‌شوند.</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समरूप रंग एक दूसरे के करीब होते हैं और चीजों को सुंदर और सामंजस्यपूर्ण बनाते हैं</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類似色は互いに近く、物事を美しく調和させます</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유사색은 서로 가깝고 사물을 아름답고 조화롭게 만듭니다.</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Rengên wekhev nêzîkî hev in û tiştan xweşik û ahengdar dikin.</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Cores análogas são próximas e tornam as coisas bonitas e harmoniosas</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ਸਮਾਨ ਰੰਗ ਇੱਕ ਦੂਜੇ ਦੇ ਨੇੜੇ ਹੁੰਦੇ ਹਨ ਅਤੇ ਚੀਜ਼ਾਂ ਨੂੰ ਸੁੰਦਰ ਅਤੇ ਇਕਸੁਰ ਬਣਾਉਂਦੇ ਹਨ।</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Аналогичные цвета расположены близко друг к другу и делают вещи красивыми и гармоничными.</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Midabada isku midka ah ayaa isku dhow oo ka dhigaya waxyaabo qurux badan oo iswaafaqsan</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Los colores análogos están cerca unos de otros y hacen que las cosas sean hermosas y armoniosas.</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Rangi zinazofanana ziko karibu pamoja na hufanya mambo kuwa mazuri na yenye usawa</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Ang mga magkatulad na kulay ay magkakalapit at ginagawang maganda at maayos ang mga bagay</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Benzer renkler birbirine yakındır ve nesneleri güzel ve uyumlu hale getirir</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Аналогічні кольори розташовані поруч один з одним і роблять речі красивими та гармонійними</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Các màu tương tự nằm gần nhau và làm cho mọi thứ đẹp và hài hòa</a:t>
            </a:r>
            <a:endParaRPr sz="1450">
              <a:solidFill>
                <a:srgbClr val="CACACA"/>
              </a:solidFill>
              <a:latin typeface="Average"/>
              <a:ea typeface="Average"/>
              <a:cs typeface="Average"/>
              <a:sym typeface="Average"/>
            </a:endParaRPr>
          </a:p>
        </p:txBody>
      </p:sp>
      <p:grpSp>
        <p:nvGrpSpPr>
          <p:cNvPr id="673" name="Google Shape;673;p100"/>
          <p:cNvGrpSpPr/>
          <p:nvPr/>
        </p:nvGrpSpPr>
        <p:grpSpPr>
          <a:xfrm>
            <a:off x="0" y="0"/>
            <a:ext cx="3657600" cy="6858000"/>
            <a:chOff x="0" y="0"/>
            <a:chExt cx="3657600" cy="6858000"/>
          </a:xfrm>
        </p:grpSpPr>
        <p:sp>
          <p:nvSpPr>
            <p:cNvPr descr="Title" id="674" name="Google Shape;674;p100"/>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rgbClr val="FFFF00"/>
                  </a:solidFill>
                  <a:latin typeface="Oswald"/>
                  <a:ea typeface="Oswald"/>
                  <a:cs typeface="Oswald"/>
                  <a:sym typeface="Oswald"/>
                </a:rPr>
                <a:t>Analogous </a:t>
              </a:r>
              <a:r>
                <a:rPr lang="en" sz="4000">
                  <a:solidFill>
                    <a:srgbClr val="FFFFFF"/>
                  </a:solidFill>
                  <a:latin typeface="Oswald"/>
                  <a:ea typeface="Oswald"/>
                  <a:cs typeface="Oswald"/>
                  <a:sym typeface="Oswald"/>
                </a:rPr>
                <a:t>colours are </a:t>
              </a:r>
              <a:r>
                <a:rPr lang="en" sz="4000">
                  <a:solidFill>
                    <a:srgbClr val="00FF00"/>
                  </a:solidFill>
                  <a:latin typeface="Oswald"/>
                  <a:ea typeface="Oswald"/>
                  <a:cs typeface="Oswald"/>
                  <a:sym typeface="Oswald"/>
                </a:rPr>
                <a:t>close together</a:t>
              </a:r>
              <a:r>
                <a:rPr lang="en" sz="4000">
                  <a:solidFill>
                    <a:srgbClr val="FFFFFF"/>
                  </a:solidFill>
                  <a:latin typeface="Oswald"/>
                  <a:ea typeface="Oswald"/>
                  <a:cs typeface="Oswald"/>
                  <a:sym typeface="Oswald"/>
                </a:rPr>
                <a:t> and make things beautiful and harmonious</a:t>
              </a:r>
              <a:endParaRPr sz="4000">
                <a:solidFill>
                  <a:srgbClr val="FFFFFF"/>
                </a:solidFill>
                <a:latin typeface="Average"/>
                <a:ea typeface="Average"/>
                <a:cs typeface="Average"/>
                <a:sym typeface="Average"/>
              </a:endParaRPr>
            </a:p>
          </p:txBody>
        </p:sp>
        <p:pic>
          <p:nvPicPr>
            <p:cNvPr id="675" name="Google Shape;675;p100"/>
            <p:cNvPicPr preferRelativeResize="0"/>
            <p:nvPr/>
          </p:nvPicPr>
          <p:blipFill>
            <a:blip r:embed="rId3">
              <a:alphaModFix/>
            </a:blip>
            <a:stretch>
              <a:fillRect/>
            </a:stretch>
          </p:blipFill>
          <p:spPr>
            <a:xfrm>
              <a:off x="1055750" y="5159474"/>
              <a:ext cx="1546125" cy="1546125"/>
            </a:xfrm>
            <a:prstGeom prst="rect">
              <a:avLst/>
            </a:prstGeom>
            <a:noFill/>
            <a:ln>
              <a:noFill/>
            </a:ln>
          </p:spPr>
        </p:pic>
        <p:pic>
          <p:nvPicPr>
            <p:cNvPr id="676" name="Google Shape;676;p100"/>
            <p:cNvPicPr preferRelativeResize="0"/>
            <p:nvPr/>
          </p:nvPicPr>
          <p:blipFill>
            <a:blip r:embed="rId4">
              <a:alphaModFix/>
            </a:blip>
            <a:stretch>
              <a:fillRect/>
            </a:stretch>
          </p:blipFill>
          <p:spPr>
            <a:xfrm>
              <a:off x="1055737" y="152399"/>
              <a:ext cx="1546125" cy="1546125"/>
            </a:xfrm>
            <a:prstGeom prst="rect">
              <a:avLst/>
            </a:prstGeom>
            <a:noFill/>
            <a:ln>
              <a:noFill/>
            </a:ln>
          </p:spPr>
        </p:pic>
      </p:gr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descr="Title" id="685" name="Google Shape;685;p102"/>
          <p:cNvSpPr txBox="1"/>
          <p:nvPr/>
        </p:nvSpPr>
        <p:spPr>
          <a:xfrm>
            <a:off x="0" y="457200"/>
            <a:ext cx="9144000" cy="161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5300">
                <a:solidFill>
                  <a:srgbClr val="FFFFFF"/>
                </a:solidFill>
                <a:latin typeface="Oswald"/>
                <a:ea typeface="Oswald"/>
                <a:cs typeface="Oswald"/>
                <a:sym typeface="Oswald"/>
              </a:rPr>
              <a:t>How to use your brushes correctly</a:t>
            </a:r>
            <a:endParaRPr sz="5300">
              <a:solidFill>
                <a:srgbClr val="FFFFFF"/>
              </a:solidFill>
              <a:latin typeface="Oswald"/>
              <a:ea typeface="Oswald"/>
              <a:cs typeface="Oswald"/>
              <a:sym typeface="Oswald"/>
            </a:endParaRPr>
          </a:p>
          <a:p>
            <a:pPr indent="0" lvl="0" marL="0" rtl="0" algn="ctr">
              <a:lnSpc>
                <a:spcPct val="114000"/>
              </a:lnSpc>
              <a:spcBef>
                <a:spcPts val="0"/>
              </a:spcBef>
              <a:spcAft>
                <a:spcPts val="600"/>
              </a:spcAft>
              <a:buNone/>
            </a:pPr>
            <a:r>
              <a:rPr lang="en" sz="3500">
                <a:solidFill>
                  <a:srgbClr val="CACACA"/>
                </a:solidFill>
                <a:latin typeface="Average"/>
                <a:ea typeface="Average"/>
                <a:cs typeface="Average"/>
                <a:sym typeface="Average"/>
              </a:rPr>
              <a:t>🖌️😊🖌️</a:t>
            </a:r>
            <a:endParaRPr sz="2100">
              <a:solidFill>
                <a:srgbClr val="B7B7B7"/>
              </a:solidFill>
              <a:latin typeface="Average"/>
              <a:ea typeface="Average"/>
              <a:cs typeface="Average"/>
              <a:sym typeface="Average"/>
            </a:endParaRPr>
          </a:p>
        </p:txBody>
      </p:sp>
      <p:sp>
        <p:nvSpPr>
          <p:cNvPr descr="Translations" id="686" name="Google Shape;686;p102"/>
          <p:cNvSpPr txBox="1"/>
          <p:nvPr/>
        </p:nvSpPr>
        <p:spPr>
          <a:xfrm>
            <a:off x="0" y="2590800"/>
            <a:ext cx="9144000" cy="365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AAAAAA"/>
                </a:solidFill>
                <a:latin typeface="Average"/>
                <a:ea typeface="Average"/>
                <a:cs typeface="Average"/>
                <a:sym typeface="Average"/>
              </a:rPr>
              <a:t>ብሩሽዎን በትክክል እንዴት እንደሚጠቀሙ</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 sz="1600">
                <a:solidFill>
                  <a:srgbClr val="AAAAAA"/>
                </a:solidFill>
                <a:latin typeface="Average"/>
                <a:ea typeface="Average"/>
                <a:cs typeface="Average"/>
                <a:sym typeface="Average"/>
              </a:rPr>
              <a:t>كيفية استخدام فرشاتك بشكل صحيح</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Com utilitzar els pinzells correctament</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如何正确使用刷子</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 sz="1600">
                <a:solidFill>
                  <a:srgbClr val="AAAAAA"/>
                </a:solidFill>
                <a:latin typeface="Average"/>
                <a:ea typeface="Average"/>
                <a:cs typeface="Average"/>
                <a:sym typeface="Average"/>
              </a:rPr>
              <a:t>نحوه استفاده صحیح از برس‌های آرایشی</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अपने ब्रश का सही उपयोग कैसे करें</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ブラシの正しい使い方</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브러시를 올바르게 사용하는 방법</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Meriv çawa firçeyên xwe bi awayekî rast bikar tîne</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Como usar seus pincéis corretamente</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ਆਪਣੇ ਬੁਰਸ਼ਾਂ ਦੀ ਸਹੀ ਵਰਤੋਂ ਕਿਵੇਂ ਕਰੀਏ</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Как правильно пользоваться кистями</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Sida saxda ah ee loo isticmaalo burushyadaada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Cómo utilizar correctamente tus pinceles</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Jinsi ya kutumia brashi yako kwa usahihi</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Paano gamitin nang tama ang iyong mga brush</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Fırçalarınızı doğru şekilde nasıl kullanabilirsiniz?</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Як правильно користуватися пензлями</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 sz="1600">
                <a:solidFill>
                  <a:srgbClr val="AAAAAA"/>
                </a:solidFill>
                <a:latin typeface="Average"/>
                <a:ea typeface="Average"/>
                <a:cs typeface="Average"/>
                <a:sym typeface="Average"/>
              </a:rPr>
              <a:t>Cách sử dụng cọ đúng cách</a:t>
            </a:r>
            <a:endParaRPr sz="240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descr="Title" id="691" name="Google Shape;691;p103"/>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4500">
                <a:solidFill>
                  <a:srgbClr val="FFFFFF"/>
                </a:solidFill>
                <a:latin typeface="Oswald"/>
                <a:ea typeface="Oswald"/>
                <a:cs typeface="Oswald"/>
                <a:sym typeface="Oswald"/>
              </a:rPr>
              <a:t>Get rid of the extra water on your brush</a:t>
            </a:r>
            <a:endParaRPr sz="4500">
              <a:solidFill>
                <a:srgbClr val="FFFFFF"/>
              </a:solidFill>
              <a:latin typeface="Oswald"/>
              <a:ea typeface="Oswald"/>
              <a:cs typeface="Oswald"/>
              <a:sym typeface="Oswald"/>
            </a:endParaRPr>
          </a:p>
          <a:p>
            <a:pPr indent="0" lvl="0" marL="0" rtl="0" algn="ctr">
              <a:lnSpc>
                <a:spcPct val="115000"/>
              </a:lnSpc>
              <a:spcBef>
                <a:spcPts val="1600"/>
              </a:spcBef>
              <a:spcAft>
                <a:spcPts val="0"/>
              </a:spcAft>
              <a:buNone/>
            </a:pPr>
            <a:r>
              <a:rPr lang="en" sz="4500">
                <a:solidFill>
                  <a:srgbClr val="FFFFFF"/>
                </a:solidFill>
                <a:latin typeface="Oswald"/>
                <a:ea typeface="Oswald"/>
                <a:cs typeface="Oswald"/>
                <a:sym typeface="Oswald"/>
              </a:rPr>
              <a:t>❌💧❌💧❌</a:t>
            </a:r>
            <a:endParaRPr sz="4500">
              <a:solidFill>
                <a:srgbClr val="FFFFFF"/>
              </a:solidFill>
              <a:latin typeface="Oswald"/>
              <a:ea typeface="Oswald"/>
              <a:cs typeface="Oswald"/>
              <a:sym typeface="Oswald"/>
            </a:endParaRPr>
          </a:p>
          <a:p>
            <a:pPr indent="0" lvl="0" marL="0" rtl="0" algn="ctr">
              <a:lnSpc>
                <a:spcPct val="115000"/>
              </a:lnSpc>
              <a:spcBef>
                <a:spcPts val="1600"/>
              </a:spcBef>
              <a:spcAft>
                <a:spcPts val="0"/>
              </a:spcAft>
              <a:buNone/>
            </a:pPr>
            <a:r>
              <a:t/>
            </a:r>
            <a:endParaRPr sz="2800">
              <a:solidFill>
                <a:srgbClr val="CACACA"/>
              </a:solidFill>
              <a:latin typeface="Average"/>
              <a:ea typeface="Average"/>
              <a:cs typeface="Average"/>
              <a:sym typeface="Average"/>
            </a:endParaRPr>
          </a:p>
          <a:p>
            <a:pPr indent="0" lvl="0" marL="0" rtl="0" algn="ctr">
              <a:lnSpc>
                <a:spcPct val="115000"/>
              </a:lnSpc>
              <a:spcBef>
                <a:spcPts val="0"/>
              </a:spcBef>
              <a:spcAft>
                <a:spcPts val="0"/>
              </a:spcAft>
              <a:buNone/>
            </a:pPr>
            <a:r>
              <a:rPr lang="en" sz="2800">
                <a:solidFill>
                  <a:srgbClr val="CACACA"/>
                </a:solidFill>
                <a:latin typeface="Average"/>
                <a:ea typeface="Average"/>
                <a:cs typeface="Average"/>
                <a:sym typeface="Average"/>
              </a:rPr>
              <a:t>Use your </a:t>
            </a:r>
            <a:r>
              <a:rPr b="1" lang="en" sz="2800">
                <a:solidFill>
                  <a:srgbClr val="00FF00"/>
                </a:solidFill>
                <a:latin typeface="Average"/>
                <a:ea typeface="Average"/>
                <a:cs typeface="Average"/>
                <a:sym typeface="Average"/>
              </a:rPr>
              <a:t>palette</a:t>
            </a:r>
            <a:r>
              <a:rPr lang="en" sz="2800">
                <a:solidFill>
                  <a:srgbClr val="00FF00"/>
                </a:solidFill>
                <a:latin typeface="Average"/>
                <a:ea typeface="Average"/>
                <a:cs typeface="Average"/>
                <a:sym typeface="Average"/>
              </a:rPr>
              <a:t> </a:t>
            </a:r>
            <a:r>
              <a:rPr lang="en" sz="2800">
                <a:solidFill>
                  <a:srgbClr val="CACACA"/>
                </a:solidFill>
                <a:latin typeface="Average"/>
                <a:ea typeface="Average"/>
                <a:cs typeface="Average"/>
                <a:sym typeface="Average"/>
              </a:rPr>
              <a:t>or a </a:t>
            </a:r>
            <a:r>
              <a:rPr b="1" lang="en" sz="2800">
                <a:solidFill>
                  <a:srgbClr val="00FF00"/>
                </a:solidFill>
                <a:latin typeface="Average"/>
                <a:ea typeface="Average"/>
                <a:cs typeface="Average"/>
                <a:sym typeface="Average"/>
              </a:rPr>
              <a:t>test area</a:t>
            </a:r>
            <a:r>
              <a:rPr lang="en" sz="2800">
                <a:solidFill>
                  <a:srgbClr val="CACACA"/>
                </a:solidFill>
                <a:latin typeface="Average"/>
                <a:ea typeface="Average"/>
                <a:cs typeface="Average"/>
                <a:sym typeface="Average"/>
              </a:rPr>
              <a:t> of your paper. </a:t>
            </a:r>
            <a:br>
              <a:rPr lang="en" sz="2800">
                <a:solidFill>
                  <a:srgbClr val="CACACA"/>
                </a:solidFill>
                <a:latin typeface="Average"/>
                <a:ea typeface="Average"/>
                <a:cs typeface="Average"/>
                <a:sym typeface="Average"/>
              </a:rPr>
            </a:br>
            <a:r>
              <a:rPr lang="en" sz="2800">
                <a:solidFill>
                  <a:srgbClr val="CACACA"/>
                </a:solidFill>
                <a:latin typeface="Average"/>
                <a:ea typeface="Average"/>
                <a:cs typeface="Average"/>
                <a:sym typeface="Average"/>
              </a:rPr>
              <a:t>That way you won’t get sloppy, wet brush strokes.</a:t>
            </a:r>
            <a:endParaRPr sz="1600">
              <a:solidFill>
                <a:srgbClr val="CACACA"/>
              </a:solidFill>
              <a:latin typeface="Average"/>
              <a:ea typeface="Average"/>
              <a:cs typeface="Average"/>
              <a:sym typeface="Average"/>
            </a:endParaRPr>
          </a:p>
        </p:txBody>
      </p:sp>
      <p:sp>
        <p:nvSpPr>
          <p:cNvPr descr="Translations" id="692" name="Google Shape;692;p103"/>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AAAAAA"/>
                </a:solidFill>
                <a:latin typeface="Average"/>
                <a:ea typeface="Average"/>
                <a:cs typeface="Average"/>
                <a:sym typeface="Average"/>
              </a:rPr>
              <a:t>በብሩሽዎ ላይ ያለውን ተጨማሪ ውሃ ያስወግዱ</a:t>
            </a:r>
            <a:endParaRPr sz="1900">
              <a:solidFill>
                <a:srgbClr val="AAAAAA"/>
              </a:solidFill>
              <a:latin typeface="Average"/>
              <a:ea typeface="Average"/>
              <a:cs typeface="Average"/>
              <a:sym typeface="Average"/>
            </a:endParaRPr>
          </a:p>
          <a:p>
            <a:pPr indent="0" lvl="0" marL="0" rtl="1" algn="r">
              <a:spcBef>
                <a:spcPts val="0"/>
              </a:spcBef>
              <a:spcAft>
                <a:spcPts val="0"/>
              </a:spcAft>
              <a:buNone/>
            </a:pPr>
            <a:r>
              <a:rPr lang="en" sz="1900">
                <a:solidFill>
                  <a:srgbClr val="AAAAAA"/>
                </a:solidFill>
                <a:latin typeface="Average"/>
                <a:ea typeface="Average"/>
                <a:cs typeface="Average"/>
                <a:sym typeface="Average"/>
              </a:rPr>
              <a:t>تخلص من الماء الزائد على فرشاتك</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Elimina l'aigua sobrant del teu pinzell</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去除刷子上多余的水</a:t>
            </a:r>
            <a:endParaRPr sz="1900">
              <a:solidFill>
                <a:srgbClr val="AAAAAA"/>
              </a:solidFill>
              <a:latin typeface="Average"/>
              <a:ea typeface="Average"/>
              <a:cs typeface="Average"/>
              <a:sym typeface="Average"/>
            </a:endParaRPr>
          </a:p>
          <a:p>
            <a:pPr indent="0" lvl="0" marL="0" rtl="1" algn="r">
              <a:spcBef>
                <a:spcPts val="0"/>
              </a:spcBef>
              <a:spcAft>
                <a:spcPts val="0"/>
              </a:spcAft>
              <a:buNone/>
            </a:pPr>
            <a:r>
              <a:rPr lang="en" sz="1900">
                <a:solidFill>
                  <a:srgbClr val="AAAAAA"/>
                </a:solidFill>
                <a:latin typeface="Average"/>
                <a:ea typeface="Average"/>
                <a:cs typeface="Average"/>
                <a:sym typeface="Average"/>
              </a:rPr>
              <a:t>آب اضافی روی برس خود را پاک کنید</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अपने ब्रश पर लगे अतिरिक्त पानी से छुटकारा पाएँ</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ブラシについた余分な水を取り除きます</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브러시에 묻은 여분의 물을 제거하세요</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Ava zêde ya li ser firçeya xwe xilas bibe</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Livre-se do excesso de água do seu pincel</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ਆਪਣੇ ਬੁਰਸ਼ 'ਤੇ ਵਾਧੂ ਪਾਣੀ ਤੋਂ ਛੁਟਕਾਰਾ ਪਾਓ।</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Избавьтесь от лишней воды на кисти</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Ka saar biyaha dheeraadka ah ee buraashkaaga</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Deshazte del exceso de agua en tu cepillo</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Ondoa maji ya ziada kwenye brashi yako</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Alisin ang sobrang tubig sa iyong brush</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Fırçanızdaki fazla suyu atın</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Позбудьтеся зайвої води на пензлі</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Loại bỏ nước thừa trên cọ của bạn</a:t>
            </a:r>
            <a:endParaRPr sz="27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descr="Title" id="697" name="Google Shape;697;p104"/>
          <p:cNvSpPr txBox="1"/>
          <p:nvPr/>
        </p:nvSpPr>
        <p:spPr>
          <a:xfrm>
            <a:off x="-12800" y="0"/>
            <a:ext cx="4572000" cy="6858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4400">
                <a:solidFill>
                  <a:srgbClr val="FFFFFF"/>
                </a:solidFill>
                <a:latin typeface="Oswald"/>
                <a:ea typeface="Oswald"/>
                <a:cs typeface="Oswald"/>
                <a:sym typeface="Oswald"/>
              </a:rPr>
              <a:t>Use </a:t>
            </a:r>
            <a:r>
              <a:rPr lang="en" sz="4400">
                <a:solidFill>
                  <a:srgbClr val="00FF00"/>
                </a:solidFill>
                <a:latin typeface="Oswald"/>
                <a:ea typeface="Oswald"/>
                <a:cs typeface="Oswald"/>
                <a:sym typeface="Oswald"/>
              </a:rPr>
              <a:t>small </a:t>
            </a:r>
            <a:r>
              <a:rPr lang="en" sz="4400">
                <a:solidFill>
                  <a:srgbClr val="FFFFFF"/>
                </a:solidFill>
                <a:latin typeface="Oswald"/>
                <a:ea typeface="Oswald"/>
                <a:cs typeface="Oswald"/>
                <a:sym typeface="Oswald"/>
              </a:rPr>
              <a:t>brushes for </a:t>
            </a:r>
            <a:r>
              <a:rPr lang="en" sz="4400">
                <a:solidFill>
                  <a:srgbClr val="00FF00"/>
                </a:solidFill>
                <a:latin typeface="Oswald"/>
                <a:ea typeface="Oswald"/>
                <a:cs typeface="Oswald"/>
                <a:sym typeface="Oswald"/>
              </a:rPr>
              <a:t>small </a:t>
            </a:r>
            <a:r>
              <a:rPr lang="en" sz="4400">
                <a:solidFill>
                  <a:srgbClr val="FFFFFF"/>
                </a:solidFill>
                <a:latin typeface="Oswald"/>
                <a:ea typeface="Oswald"/>
                <a:cs typeface="Oswald"/>
                <a:sym typeface="Oswald"/>
              </a:rPr>
              <a:t>things </a:t>
            </a:r>
            <a:endParaRPr sz="4400">
              <a:solidFill>
                <a:srgbClr val="FFFFFF"/>
              </a:solidFill>
              <a:latin typeface="Oswald"/>
              <a:ea typeface="Oswald"/>
              <a:cs typeface="Oswald"/>
              <a:sym typeface="Oswald"/>
            </a:endParaRPr>
          </a:p>
          <a:p>
            <a:pPr indent="0" lvl="0" marL="0" rtl="0" algn="ctr">
              <a:lnSpc>
                <a:spcPct val="115000"/>
              </a:lnSpc>
              <a:spcBef>
                <a:spcPts val="1600"/>
              </a:spcBef>
              <a:spcAft>
                <a:spcPts val="0"/>
              </a:spcAft>
              <a:buNone/>
            </a:pPr>
            <a:r>
              <a:t/>
            </a:r>
            <a:endParaRPr sz="4400">
              <a:solidFill>
                <a:srgbClr val="FFFFFF"/>
              </a:solidFill>
              <a:latin typeface="Oswald"/>
              <a:ea typeface="Oswald"/>
              <a:cs typeface="Oswald"/>
              <a:sym typeface="Oswald"/>
            </a:endParaRPr>
          </a:p>
          <a:p>
            <a:pPr indent="0" lvl="0" marL="0" rtl="0" algn="ctr">
              <a:lnSpc>
                <a:spcPct val="115000"/>
              </a:lnSpc>
              <a:spcBef>
                <a:spcPts val="1600"/>
              </a:spcBef>
              <a:spcAft>
                <a:spcPts val="0"/>
              </a:spcAft>
              <a:buNone/>
            </a:pPr>
            <a:r>
              <a:rPr lang="en" sz="1800">
                <a:solidFill>
                  <a:srgbClr val="FFFFFF"/>
                </a:solidFill>
                <a:latin typeface="Oswald"/>
                <a:ea typeface="Oswald"/>
                <a:cs typeface="Oswald"/>
                <a:sym typeface="Oswald"/>
              </a:rPr>
              <a:t>🖼️           =           🖌️</a:t>
            </a:r>
            <a:endParaRPr sz="1800">
              <a:solidFill>
                <a:srgbClr val="FFFFFF"/>
              </a:solidFill>
              <a:latin typeface="Oswald"/>
              <a:ea typeface="Oswald"/>
              <a:cs typeface="Oswald"/>
              <a:sym typeface="Oswald"/>
            </a:endParaRPr>
          </a:p>
          <a:p>
            <a:pPr indent="0" lvl="0" marL="0" rtl="0" algn="ctr">
              <a:lnSpc>
                <a:spcPct val="115000"/>
              </a:lnSpc>
              <a:spcBef>
                <a:spcPts val="1600"/>
              </a:spcBef>
              <a:spcAft>
                <a:spcPts val="0"/>
              </a:spcAft>
              <a:buNone/>
            </a:pPr>
            <a:r>
              <a:t/>
            </a:r>
            <a:endParaRPr sz="1800">
              <a:solidFill>
                <a:srgbClr val="FFFFFF"/>
              </a:solidFill>
              <a:latin typeface="Oswald"/>
              <a:ea typeface="Oswald"/>
              <a:cs typeface="Oswald"/>
              <a:sym typeface="Oswald"/>
            </a:endParaRPr>
          </a:p>
          <a:p>
            <a:pPr indent="0" lvl="0" marL="0" rtl="0" algn="l">
              <a:lnSpc>
                <a:spcPct val="115000"/>
              </a:lnSpc>
              <a:spcBef>
                <a:spcPts val="1600"/>
              </a:spcBef>
              <a:spcAft>
                <a:spcPts val="0"/>
              </a:spcAft>
              <a:buNone/>
            </a:pPr>
            <a:r>
              <a:t/>
            </a:r>
            <a:endParaRPr sz="1800">
              <a:solidFill>
                <a:srgbClr val="FFFFFF"/>
              </a:solidFill>
              <a:latin typeface="Oswald"/>
              <a:ea typeface="Oswald"/>
              <a:cs typeface="Oswald"/>
              <a:sym typeface="Oswald"/>
            </a:endParaRPr>
          </a:p>
          <a:p>
            <a:pPr indent="0" lvl="0" marL="0" rtl="0" algn="ctr">
              <a:lnSpc>
                <a:spcPct val="115000"/>
              </a:lnSpc>
              <a:spcBef>
                <a:spcPts val="1600"/>
              </a:spcBef>
              <a:spcAft>
                <a:spcPts val="1600"/>
              </a:spcAft>
              <a:buNone/>
            </a:pPr>
            <a:r>
              <a:rPr lang="en" sz="7200">
                <a:solidFill>
                  <a:srgbClr val="FFFFFF"/>
                </a:solidFill>
                <a:latin typeface="Oswald"/>
                <a:ea typeface="Oswald"/>
                <a:cs typeface="Oswald"/>
                <a:sym typeface="Oswald"/>
              </a:rPr>
              <a:t>🖼️=🖌️</a:t>
            </a:r>
            <a:endParaRPr sz="7200">
              <a:solidFill>
                <a:srgbClr val="CACACA"/>
              </a:solidFill>
              <a:latin typeface="Average"/>
              <a:ea typeface="Average"/>
              <a:cs typeface="Average"/>
              <a:sym typeface="Average"/>
            </a:endParaRPr>
          </a:p>
        </p:txBody>
      </p:sp>
      <p:sp>
        <p:nvSpPr>
          <p:cNvPr descr="Translations" id="698" name="Google Shape;698;p104"/>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AAAAAA"/>
                </a:solidFill>
                <a:latin typeface="Average"/>
                <a:ea typeface="Average"/>
                <a:cs typeface="Average"/>
                <a:sym typeface="Average"/>
              </a:rPr>
              <a:t>ለትናንሽ ነገሮች ትናንሽ ብሩሽዎችን ይጠቀሙ</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استخدم فرش صغيرة للأشياء الصغيرة</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Feu servir pinzells petits per a coses petites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用小刷子刷小东西</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برای کارهای کوچک از برس‌های کوچک استفاده کنید</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छोटी चीज़ों के लिए छोटे ब्रश का इस्तेमाल करें</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小さなものには小さなブラシを使う</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작은 물건에는 작은 브러시를 사용하세요</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Ji bo tiştên piçûk firçeyên piçûk bikar bînin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Use pincéis pequenos para coisas pequenas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ਛੋਟੀਆਂ ਚੀਜ਼ਾਂ ਲਈ ਛੋਟੇ ਬੁਰਸ਼ਾਂ ਦੀ ਵਰਤੋਂ ਕਰੋ।</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Используйте маленькие кисти для мелких вещей.</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U isticmaal buraashyo yaryar waxyaabo yaryar</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Utilice cepillos pequeños para cosas pequeñas.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Tumia brashi ndogo kwa vitu vidogo</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Gumamit ng maliliit na brush para sa maliliit na bagay</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Küçük şeyler için küçük fırçalar kullanın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Використовуйте маленькі пензлі для дрібних речей</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Sử dụng bàn chải nhỏ cho những thứ nhỏ</a:t>
            </a:r>
            <a:endParaRPr sz="24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descr="Title" id="703" name="Google Shape;703;p105"/>
          <p:cNvSpPr txBox="1"/>
          <p:nvPr/>
        </p:nvSpPr>
        <p:spPr>
          <a:xfrm>
            <a:off x="0" y="838200"/>
            <a:ext cx="4572000" cy="3444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4200">
                <a:solidFill>
                  <a:srgbClr val="FFFFFF"/>
                </a:solidFill>
                <a:latin typeface="Oswald"/>
                <a:ea typeface="Oswald"/>
                <a:cs typeface="Oswald"/>
                <a:sym typeface="Oswald"/>
              </a:rPr>
              <a:t>Use the </a:t>
            </a:r>
            <a:r>
              <a:rPr lang="en" sz="4200">
                <a:solidFill>
                  <a:srgbClr val="00FF00"/>
                </a:solidFill>
                <a:latin typeface="Oswald"/>
                <a:ea typeface="Oswald"/>
                <a:cs typeface="Oswald"/>
                <a:sym typeface="Oswald"/>
              </a:rPr>
              <a:t>very tip</a:t>
            </a:r>
            <a:r>
              <a:rPr lang="en" sz="4200">
                <a:solidFill>
                  <a:srgbClr val="FFFFFF"/>
                </a:solidFill>
                <a:latin typeface="Oswald"/>
                <a:ea typeface="Oswald"/>
                <a:cs typeface="Oswald"/>
                <a:sym typeface="Oswald"/>
              </a:rPr>
              <a:t> for fine detail, </a:t>
            </a:r>
            <a:br>
              <a:rPr lang="en" sz="4200">
                <a:solidFill>
                  <a:srgbClr val="FFFFFF"/>
                </a:solidFill>
                <a:latin typeface="Oswald"/>
                <a:ea typeface="Oswald"/>
                <a:cs typeface="Oswald"/>
                <a:sym typeface="Oswald"/>
              </a:rPr>
            </a:br>
            <a:r>
              <a:rPr lang="en" sz="4200">
                <a:solidFill>
                  <a:srgbClr val="FFFFFF"/>
                </a:solidFill>
                <a:latin typeface="Oswald"/>
                <a:ea typeface="Oswald"/>
                <a:cs typeface="Oswald"/>
                <a:sym typeface="Oswald"/>
              </a:rPr>
              <a:t>holding your brush upright</a:t>
            </a:r>
            <a:endParaRPr sz="1200">
              <a:solidFill>
                <a:srgbClr val="CACACA"/>
              </a:solidFill>
              <a:latin typeface="Average"/>
              <a:ea typeface="Average"/>
              <a:cs typeface="Average"/>
              <a:sym typeface="Average"/>
            </a:endParaRPr>
          </a:p>
        </p:txBody>
      </p:sp>
      <p:grpSp>
        <p:nvGrpSpPr>
          <p:cNvPr id="704" name="Google Shape;704;p105"/>
          <p:cNvGrpSpPr/>
          <p:nvPr/>
        </p:nvGrpSpPr>
        <p:grpSpPr>
          <a:xfrm>
            <a:off x="13" y="4283209"/>
            <a:ext cx="4572162" cy="1866437"/>
            <a:chOff x="815088" y="1601462"/>
            <a:chExt cx="7513824" cy="3067275"/>
          </a:xfrm>
        </p:grpSpPr>
        <p:pic>
          <p:nvPicPr>
            <p:cNvPr id="705" name="Google Shape;705;p105"/>
            <p:cNvPicPr preferRelativeResize="0"/>
            <p:nvPr/>
          </p:nvPicPr>
          <p:blipFill>
            <a:blip r:embed="rId3">
              <a:alphaModFix/>
            </a:blip>
            <a:stretch>
              <a:fillRect/>
            </a:stretch>
          </p:blipFill>
          <p:spPr>
            <a:xfrm>
              <a:off x="815088" y="1601462"/>
              <a:ext cx="7513824" cy="3067275"/>
            </a:xfrm>
            <a:prstGeom prst="rect">
              <a:avLst/>
            </a:prstGeom>
            <a:noFill/>
            <a:ln>
              <a:noFill/>
            </a:ln>
          </p:spPr>
        </p:pic>
        <p:sp>
          <p:nvSpPr>
            <p:cNvPr id="706" name="Google Shape;706;p105"/>
            <p:cNvSpPr/>
            <p:nvPr/>
          </p:nvSpPr>
          <p:spPr>
            <a:xfrm>
              <a:off x="1058525" y="3021450"/>
              <a:ext cx="375600" cy="375600"/>
            </a:xfrm>
            <a:prstGeom prst="ellipse">
              <a:avLst/>
            </a:prstGeom>
            <a:noFill/>
            <a:ln cap="flat" cmpd="sng" w="7620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Translations" id="707" name="Google Shape;707;p105"/>
          <p:cNvSpPr txBox="1"/>
          <p:nvPr/>
        </p:nvSpPr>
        <p:spPr>
          <a:xfrm>
            <a:off x="4572150" y="125"/>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AAAAAA"/>
                </a:solidFill>
                <a:latin typeface="Average"/>
                <a:ea typeface="Average"/>
                <a:cs typeface="Average"/>
                <a:sym typeface="Average"/>
              </a:rPr>
              <a:t>ለጥሩ ዝርዝር ጥቆማውን ይጠቀሙ</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استخدم نفس الطرف للحصول على تفاصيل دقيقة</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Feu servir la punta més fina per a detalls fins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使用尖端来获得精细的细节</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برای جزئیات دقیق از نوک بسیار ریز استفاده کنید</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बारीक विवरण के लिए सबसे ऊपरी सिरे का उपयोग करें</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細かい部分には先端部分を使用してください</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세부적인 디테일을 위해 맨 끝부분을 사용하세요</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Ji bo hûrguliyên hûr serê herî baş bikar bînin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Use a ponta para detalhes finos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ਬਾਰੀਕ ਵੇਰਵੇ ਲਈ ਬਿਲਕੁਲ ਸੁਝਾਅ ਦੀ ਵਰਤੋਂ ਕਰੋ</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Используйте самый кончик для мельчайших деталей</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Isticmaal caarada si aad u hesho faahfaahin fiican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Utilice la punta fina para detalles finos.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Tumia kidokezo sana kwa maelezo mazuri</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Gamitin ang pinaka tip para sa pinong detalye</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İnce ayrıntılar için en uç noktayı kullanın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Використовуйте самий кінчик для дрібних деталей</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Sử dụng đầu nhọn để có chi tiết tốt</a:t>
            </a:r>
            <a:endParaRPr sz="21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106"/>
          <p:cNvSpPr txBox="1"/>
          <p:nvPr/>
        </p:nvSpPr>
        <p:spPr>
          <a:xfrm>
            <a:off x="-50" y="40"/>
            <a:ext cx="4572300" cy="6858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3600">
                <a:solidFill>
                  <a:srgbClr val="FFFFFF"/>
                </a:solidFill>
                <a:latin typeface="Oswald"/>
                <a:ea typeface="Oswald"/>
                <a:cs typeface="Oswald"/>
                <a:sym typeface="Oswald"/>
              </a:rPr>
              <a:t>Use the </a:t>
            </a:r>
            <a:r>
              <a:rPr lang="en" sz="3600">
                <a:solidFill>
                  <a:srgbClr val="00FF00"/>
                </a:solidFill>
                <a:latin typeface="Oswald"/>
                <a:ea typeface="Oswald"/>
                <a:cs typeface="Oswald"/>
                <a:sym typeface="Oswald"/>
              </a:rPr>
              <a:t>side of the brush</a:t>
            </a:r>
            <a:r>
              <a:rPr lang="en" sz="3600">
                <a:solidFill>
                  <a:srgbClr val="FFFFFF"/>
                </a:solidFill>
                <a:latin typeface="Oswald"/>
                <a:ea typeface="Oswald"/>
                <a:cs typeface="Oswald"/>
                <a:sym typeface="Oswald"/>
              </a:rPr>
              <a:t> for wide areas. </a:t>
            </a:r>
            <a:endParaRPr sz="3600">
              <a:solidFill>
                <a:srgbClr val="FFFFFF"/>
              </a:solidFill>
              <a:latin typeface="Oswald"/>
              <a:ea typeface="Oswald"/>
              <a:cs typeface="Oswald"/>
              <a:sym typeface="Oswald"/>
            </a:endParaRPr>
          </a:p>
          <a:p>
            <a:pPr indent="0" lvl="0" marL="0" rtl="0" algn="ctr">
              <a:lnSpc>
                <a:spcPct val="115000"/>
              </a:lnSpc>
              <a:spcBef>
                <a:spcPts val="1600"/>
              </a:spcBef>
              <a:spcAft>
                <a:spcPts val="0"/>
              </a:spcAft>
              <a:buNone/>
            </a:pPr>
            <a:r>
              <a:t/>
            </a:r>
            <a:endParaRPr sz="3600">
              <a:solidFill>
                <a:srgbClr val="FFFFFF"/>
              </a:solidFill>
              <a:latin typeface="Oswald"/>
              <a:ea typeface="Oswald"/>
              <a:cs typeface="Oswald"/>
              <a:sym typeface="Oswald"/>
            </a:endParaRPr>
          </a:p>
          <a:p>
            <a:pPr indent="0" lvl="0" marL="0" rtl="0" algn="ctr">
              <a:lnSpc>
                <a:spcPct val="115000"/>
              </a:lnSpc>
              <a:spcBef>
                <a:spcPts val="1600"/>
              </a:spcBef>
              <a:spcAft>
                <a:spcPts val="0"/>
              </a:spcAft>
              <a:buNone/>
            </a:pPr>
            <a:r>
              <a:t/>
            </a:r>
            <a:endParaRPr sz="3600">
              <a:solidFill>
                <a:srgbClr val="FFFFFF"/>
              </a:solidFill>
              <a:latin typeface="Oswald"/>
              <a:ea typeface="Oswald"/>
              <a:cs typeface="Oswald"/>
              <a:sym typeface="Oswald"/>
            </a:endParaRPr>
          </a:p>
          <a:p>
            <a:pPr indent="0" lvl="0" marL="0" rtl="0" algn="ctr">
              <a:lnSpc>
                <a:spcPct val="115000"/>
              </a:lnSpc>
              <a:spcBef>
                <a:spcPts val="1600"/>
              </a:spcBef>
              <a:spcAft>
                <a:spcPts val="0"/>
              </a:spcAft>
              <a:buNone/>
            </a:pPr>
            <a:r>
              <a:t/>
            </a:r>
            <a:endParaRPr sz="3600">
              <a:solidFill>
                <a:srgbClr val="FFFFFF"/>
              </a:solidFill>
              <a:latin typeface="Oswald"/>
              <a:ea typeface="Oswald"/>
              <a:cs typeface="Oswald"/>
              <a:sym typeface="Oswald"/>
            </a:endParaRPr>
          </a:p>
          <a:p>
            <a:pPr indent="0" lvl="0" marL="0" rtl="0" algn="ctr">
              <a:lnSpc>
                <a:spcPct val="115000"/>
              </a:lnSpc>
              <a:spcBef>
                <a:spcPts val="1600"/>
              </a:spcBef>
              <a:spcAft>
                <a:spcPts val="1600"/>
              </a:spcAft>
              <a:buNone/>
            </a:pPr>
            <a:br>
              <a:rPr lang="en" sz="3600">
                <a:solidFill>
                  <a:srgbClr val="FFFFFF"/>
                </a:solidFill>
                <a:latin typeface="Oswald"/>
                <a:ea typeface="Oswald"/>
                <a:cs typeface="Oswald"/>
                <a:sym typeface="Oswald"/>
              </a:rPr>
            </a:br>
            <a:r>
              <a:rPr lang="en" sz="3600">
                <a:solidFill>
                  <a:srgbClr val="FFFFFF"/>
                </a:solidFill>
                <a:latin typeface="Oswald"/>
                <a:ea typeface="Oswald"/>
                <a:cs typeface="Oswald"/>
                <a:sym typeface="Oswald"/>
              </a:rPr>
              <a:t>Use the </a:t>
            </a:r>
            <a:r>
              <a:rPr lang="en" sz="3600">
                <a:solidFill>
                  <a:srgbClr val="00FF00"/>
                </a:solidFill>
                <a:latin typeface="Oswald"/>
                <a:ea typeface="Oswald"/>
                <a:cs typeface="Oswald"/>
                <a:sym typeface="Oswald"/>
              </a:rPr>
              <a:t>tip</a:t>
            </a:r>
            <a:r>
              <a:rPr lang="en" sz="3600">
                <a:solidFill>
                  <a:srgbClr val="FFFFFF"/>
                </a:solidFill>
                <a:latin typeface="Oswald"/>
                <a:ea typeface="Oswald"/>
                <a:cs typeface="Oswald"/>
                <a:sym typeface="Oswald"/>
              </a:rPr>
              <a:t> to define the outside edge.</a:t>
            </a:r>
            <a:endParaRPr sz="1200">
              <a:solidFill>
                <a:srgbClr val="CACACA"/>
              </a:solidFill>
              <a:latin typeface="Average"/>
              <a:ea typeface="Average"/>
              <a:cs typeface="Average"/>
              <a:sym typeface="Average"/>
            </a:endParaRPr>
          </a:p>
        </p:txBody>
      </p:sp>
      <p:grpSp>
        <p:nvGrpSpPr>
          <p:cNvPr id="713" name="Google Shape;713;p106"/>
          <p:cNvGrpSpPr/>
          <p:nvPr/>
        </p:nvGrpSpPr>
        <p:grpSpPr>
          <a:xfrm>
            <a:off x="18" y="2379115"/>
            <a:ext cx="4572162" cy="1866437"/>
            <a:chOff x="815088" y="1361962"/>
            <a:chExt cx="7513824" cy="3067275"/>
          </a:xfrm>
        </p:grpSpPr>
        <p:pic>
          <p:nvPicPr>
            <p:cNvPr id="714" name="Google Shape;714;p106"/>
            <p:cNvPicPr preferRelativeResize="0"/>
            <p:nvPr/>
          </p:nvPicPr>
          <p:blipFill>
            <a:blip r:embed="rId3">
              <a:alphaModFix/>
            </a:blip>
            <a:stretch>
              <a:fillRect/>
            </a:stretch>
          </p:blipFill>
          <p:spPr>
            <a:xfrm>
              <a:off x="815088" y="1361962"/>
              <a:ext cx="7513824" cy="3067275"/>
            </a:xfrm>
            <a:prstGeom prst="rect">
              <a:avLst/>
            </a:prstGeom>
            <a:noFill/>
            <a:ln>
              <a:noFill/>
            </a:ln>
          </p:spPr>
        </p:pic>
        <p:sp>
          <p:nvSpPr>
            <p:cNvPr id="715" name="Google Shape;715;p106"/>
            <p:cNvSpPr/>
            <p:nvPr/>
          </p:nvSpPr>
          <p:spPr>
            <a:xfrm>
              <a:off x="1309125" y="2859073"/>
              <a:ext cx="992400" cy="502800"/>
            </a:xfrm>
            <a:prstGeom prst="ellipse">
              <a:avLst/>
            </a:prstGeom>
            <a:noFill/>
            <a:ln cap="flat" cmpd="sng" w="7620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Translations" id="716" name="Google Shape;716;p106"/>
          <p:cNvSpPr txBox="1"/>
          <p:nvPr/>
        </p:nvSpPr>
        <p:spPr>
          <a:xfrm>
            <a:off x="4571700" y="25"/>
            <a:ext cx="45723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AAAAAA"/>
                </a:solidFill>
                <a:latin typeface="Average"/>
                <a:ea typeface="Average"/>
                <a:cs typeface="Average"/>
                <a:sym typeface="Average"/>
              </a:rPr>
              <a:t>ሰፊ ቦታዎችን ብሩሽ ጎን ይጠቀሙ</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استخدم جانب الفرشاة للمناطق الواسعة</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Feu servir el lateral del raspall per a zones amples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使用刷子的侧面来清洁大面积区域</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برای نواحی وسیع از کناره برس استفاده کنید</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चौड़े क्षेत्रों के लिए ब्रश के किनारे का उपयोग करें</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広い範囲にはブラシの側面を使用してください</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넓은 부위에는 브러시 측면을 사용하세요</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Ji bo deverên fireh aliyê firçeyê bi kar bîne</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Use a lateral da escova para áreas amplas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ਚੌੜੇ ਖੇਤਰਾਂ ਲਈ ਬੁਰਸ਼ ਦੇ ਪਾਸੇ ਦੀ ਵਰਤੋਂ ਕਰੋ।</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Для больших площадей используйте боковую часть кисти.</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U isticmaal dhinaca burushka meelaha ballaaran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Utilice el lateral del cepillo para áreas amplias.</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Tumia upande wa brashi kwa maeneo pana</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Gamitin ang gilid ng brush para sa malalawak na lugar</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Geniş alanlar için fırçanın yan tarafını kullanın</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Використовуйте бічну частину щітки для широких ділянок</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Sử dụng mặt bên của bàn chải cho các khu vực rộng</a:t>
            </a:r>
            <a:endParaRPr sz="20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0" name="Shape 720"/>
        <p:cNvGrpSpPr/>
        <p:nvPr/>
      </p:nvGrpSpPr>
      <p:grpSpPr>
        <a:xfrm>
          <a:off x="0" y="0"/>
          <a:ext cx="0" cy="0"/>
          <a:chOff x="0" y="0"/>
          <a:chExt cx="0" cy="0"/>
        </a:xfrm>
      </p:grpSpPr>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4" name="Shape 724"/>
        <p:cNvGrpSpPr/>
        <p:nvPr/>
      </p:nvGrpSpPr>
      <p:grpSpPr>
        <a:xfrm>
          <a:off x="0" y="0"/>
          <a:ext cx="0" cy="0"/>
          <a:chOff x="0" y="0"/>
          <a:chExt cx="0" cy="0"/>
        </a:xfrm>
      </p:grpSpPr>
      <p:sp>
        <p:nvSpPr>
          <p:cNvPr id="725" name="Google Shape;725;p108"/>
          <p:cNvSpPr txBox="1"/>
          <p:nvPr/>
        </p:nvSpPr>
        <p:spPr>
          <a:xfrm>
            <a:off x="2852160" y="0"/>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a:t>
            </a:r>
            <a:r>
              <a:rPr b="1" lang="en" sz="1700">
                <a:solidFill>
                  <a:srgbClr val="FFFFFF"/>
                </a:solidFill>
                <a:latin typeface="Open Sans"/>
                <a:ea typeface="Open Sans"/>
                <a:cs typeface="Open Sans"/>
                <a:sym typeface="Open Sans"/>
              </a:rPr>
              <a:t>1</a:t>
            </a:r>
            <a:r>
              <a:rPr lang="en" sz="1700">
                <a:solidFill>
                  <a:srgbClr val="CCCCCC"/>
                </a:solidFill>
                <a:latin typeface="Open Sans"/>
                <a:ea typeface="Open Sans"/>
                <a:cs typeface="Open Sans"/>
                <a:sym typeface="Open Sans"/>
              </a:rPr>
              <a:t>. Learn how to </a:t>
            </a:r>
            <a:r>
              <a:rPr b="1" lang="en" sz="1700">
                <a:solidFill>
                  <a:srgbClr val="FFFFFF"/>
                </a:solidFill>
                <a:latin typeface="Open Sans"/>
                <a:ea typeface="Open Sans"/>
                <a:cs typeface="Open Sans"/>
                <a:sym typeface="Open Sans"/>
              </a:rPr>
              <a:t>mix colours and greys</a:t>
            </a:r>
            <a:endParaRPr b="1" sz="1700">
              <a:solidFill>
                <a:srgbClr val="CCCCCC"/>
              </a:solidFill>
              <a:latin typeface="Open Sans"/>
              <a:ea typeface="Open Sans"/>
              <a:cs typeface="Open Sans"/>
              <a:sym typeface="Open Sans"/>
            </a:endParaRPr>
          </a:p>
        </p:txBody>
      </p:sp>
      <p:sp>
        <p:nvSpPr>
          <p:cNvPr id="726" name="Google Shape;726;p108"/>
          <p:cNvSpPr txBox="1"/>
          <p:nvPr/>
        </p:nvSpPr>
        <p:spPr>
          <a:xfrm>
            <a:off x="2847850" y="1012130"/>
            <a:ext cx="6291900" cy="898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a:t>
            </a:r>
            <a:r>
              <a:rPr b="1" lang="en" sz="1700">
                <a:solidFill>
                  <a:srgbClr val="FFFFFF"/>
                </a:solidFill>
                <a:latin typeface="Open Sans"/>
                <a:ea typeface="Open Sans"/>
                <a:cs typeface="Open Sans"/>
                <a:sym typeface="Open Sans"/>
              </a:rPr>
              <a:t>2</a:t>
            </a:r>
            <a:r>
              <a:rPr lang="en" sz="1700">
                <a:solidFill>
                  <a:srgbClr val="CCCCCC"/>
                </a:solidFill>
                <a:latin typeface="Open Sans"/>
                <a:ea typeface="Open Sans"/>
                <a:cs typeface="Open Sans"/>
                <a:sym typeface="Open Sans"/>
              </a:rPr>
              <a:t>. Practice </a:t>
            </a:r>
            <a:r>
              <a:rPr b="1" lang="en" sz="1700">
                <a:solidFill>
                  <a:srgbClr val="CCCCCC"/>
                </a:solidFill>
                <a:latin typeface="Open Sans"/>
                <a:ea typeface="Open Sans"/>
                <a:cs typeface="Open Sans"/>
                <a:sym typeface="Open Sans"/>
              </a:rPr>
              <a:t>basic </a:t>
            </a:r>
            <a:r>
              <a:rPr lang="en" sz="1700">
                <a:solidFill>
                  <a:srgbClr val="CCCCCC"/>
                </a:solidFill>
                <a:latin typeface="Open Sans"/>
                <a:ea typeface="Open Sans"/>
                <a:cs typeface="Open Sans"/>
                <a:sym typeface="Open Sans"/>
              </a:rPr>
              <a:t>watercolour </a:t>
            </a:r>
            <a:r>
              <a:rPr b="1" lang="en" sz="1700">
                <a:solidFill>
                  <a:srgbClr val="FFFFFF"/>
                </a:solidFill>
                <a:latin typeface="Open Sans"/>
                <a:ea typeface="Open Sans"/>
                <a:cs typeface="Open Sans"/>
                <a:sym typeface="Open Sans"/>
              </a:rPr>
              <a:t>techniques</a:t>
            </a:r>
            <a:endParaRPr b="1" sz="1700">
              <a:solidFill>
                <a:srgbClr val="CCCCCC"/>
              </a:solidFill>
            </a:endParaRPr>
          </a:p>
        </p:txBody>
      </p:sp>
      <p:sp>
        <p:nvSpPr>
          <p:cNvPr id="727" name="Google Shape;727;p108"/>
          <p:cNvSpPr txBox="1"/>
          <p:nvPr/>
        </p:nvSpPr>
        <p:spPr>
          <a:xfrm>
            <a:off x="2852160" y="2024247"/>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a:t>
            </a:r>
            <a:r>
              <a:rPr b="1" lang="en" sz="1700">
                <a:solidFill>
                  <a:srgbClr val="FFFFFF"/>
                </a:solidFill>
                <a:latin typeface="Open Sans"/>
                <a:ea typeface="Open Sans"/>
                <a:cs typeface="Open Sans"/>
                <a:sym typeface="Open Sans"/>
              </a:rPr>
              <a:t>3</a:t>
            </a:r>
            <a:r>
              <a:rPr lang="en" sz="1700">
                <a:solidFill>
                  <a:srgbClr val="CCCCCC"/>
                </a:solidFill>
                <a:latin typeface="Open Sans"/>
                <a:ea typeface="Open Sans"/>
                <a:cs typeface="Open Sans"/>
                <a:sym typeface="Open Sans"/>
              </a:rPr>
              <a:t>. </a:t>
            </a:r>
            <a:r>
              <a:rPr i="1" lang="en" sz="1700">
                <a:solidFill>
                  <a:srgbClr val="CCCCCC"/>
                </a:solidFill>
                <a:latin typeface="Open Sans"/>
                <a:ea typeface="Open Sans"/>
                <a:cs typeface="Open Sans"/>
                <a:sym typeface="Open Sans"/>
              </a:rPr>
              <a:t>Optionally, </a:t>
            </a:r>
            <a:r>
              <a:rPr lang="en" sz="1700">
                <a:solidFill>
                  <a:srgbClr val="CCCCCC"/>
                </a:solidFill>
                <a:latin typeface="Open Sans"/>
                <a:ea typeface="Open Sans"/>
                <a:cs typeface="Open Sans"/>
                <a:sym typeface="Open Sans"/>
              </a:rPr>
              <a:t>learn how to abstractly </a:t>
            </a:r>
            <a:r>
              <a:rPr b="1" lang="en" sz="1700">
                <a:solidFill>
                  <a:srgbClr val="FFFFFF"/>
                </a:solidFill>
                <a:latin typeface="Open Sans"/>
                <a:ea typeface="Open Sans"/>
                <a:cs typeface="Open Sans"/>
                <a:sym typeface="Open Sans"/>
              </a:rPr>
              <a:t>express emotion</a:t>
            </a:r>
            <a:endParaRPr sz="1700">
              <a:solidFill>
                <a:srgbClr val="CCCCCC"/>
              </a:solidFill>
              <a:latin typeface="Open Sans"/>
              <a:ea typeface="Open Sans"/>
              <a:cs typeface="Open Sans"/>
              <a:sym typeface="Open Sans"/>
            </a:endParaRPr>
          </a:p>
        </p:txBody>
      </p:sp>
      <p:sp>
        <p:nvSpPr>
          <p:cNvPr id="728" name="Google Shape;728;p108"/>
          <p:cNvSpPr txBox="1"/>
          <p:nvPr/>
        </p:nvSpPr>
        <p:spPr>
          <a:xfrm>
            <a:off x="2852160" y="3036377"/>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a:t>
            </a:r>
            <a:r>
              <a:rPr b="1" lang="en" sz="1700">
                <a:solidFill>
                  <a:srgbClr val="FFFFFF"/>
                </a:solidFill>
                <a:latin typeface="Open Sans"/>
                <a:ea typeface="Open Sans"/>
                <a:cs typeface="Open Sans"/>
                <a:sym typeface="Open Sans"/>
              </a:rPr>
              <a:t>4</a:t>
            </a:r>
            <a:r>
              <a:rPr lang="en" sz="1700">
                <a:solidFill>
                  <a:srgbClr val="CCCCCC"/>
                </a:solidFill>
                <a:latin typeface="Open Sans"/>
                <a:ea typeface="Open Sans"/>
                <a:cs typeface="Open Sans"/>
                <a:sym typeface="Open Sans"/>
              </a:rPr>
              <a:t>. Practice painting in </a:t>
            </a:r>
            <a:r>
              <a:rPr b="1" lang="en" sz="1700">
                <a:solidFill>
                  <a:srgbClr val="FFFFFF"/>
                </a:solidFill>
                <a:latin typeface="Open Sans"/>
                <a:ea typeface="Open Sans"/>
                <a:cs typeface="Open Sans"/>
                <a:sym typeface="Open Sans"/>
              </a:rPr>
              <a:t>layers from dark to light</a:t>
            </a:r>
            <a:endParaRPr b="1" sz="1700">
              <a:solidFill>
                <a:srgbClr val="FFFFFF"/>
              </a:solidFill>
              <a:latin typeface="Open Sans"/>
              <a:ea typeface="Open Sans"/>
              <a:cs typeface="Open Sans"/>
              <a:sym typeface="Open Sans"/>
            </a:endParaRPr>
          </a:p>
        </p:txBody>
      </p:sp>
      <p:sp>
        <p:nvSpPr>
          <p:cNvPr id="729" name="Google Shape;729;p108"/>
          <p:cNvSpPr txBox="1"/>
          <p:nvPr/>
        </p:nvSpPr>
        <p:spPr>
          <a:xfrm>
            <a:off x="4622879" y="4062094"/>
            <a:ext cx="45168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1700">
                <a:solidFill>
                  <a:srgbClr val="CCCCCC"/>
                </a:solidFill>
                <a:latin typeface="Open Sans"/>
                <a:ea typeface="Open Sans"/>
                <a:cs typeface="Open Sans"/>
                <a:sym typeface="Open Sans"/>
              </a:rPr>
              <a:t>Step</a:t>
            </a:r>
            <a:r>
              <a:rPr b="1" lang="en" sz="1700">
                <a:solidFill>
                  <a:srgbClr val="FFFFFF"/>
                </a:solidFill>
                <a:latin typeface="Open Sans"/>
                <a:ea typeface="Open Sans"/>
                <a:cs typeface="Open Sans"/>
                <a:sym typeface="Open Sans"/>
              </a:rPr>
              <a:t> 5</a:t>
            </a:r>
            <a:r>
              <a:rPr lang="en" sz="1700">
                <a:solidFill>
                  <a:srgbClr val="CCCCCC"/>
                </a:solidFill>
                <a:latin typeface="Open Sans"/>
                <a:ea typeface="Open Sans"/>
                <a:cs typeface="Open Sans"/>
                <a:sym typeface="Open Sans"/>
              </a:rPr>
              <a:t>. Practice </a:t>
            </a:r>
            <a:r>
              <a:rPr b="1" lang="en" sz="1700">
                <a:solidFill>
                  <a:srgbClr val="FFFFFF"/>
                </a:solidFill>
                <a:latin typeface="Open Sans"/>
                <a:ea typeface="Open Sans"/>
                <a:cs typeface="Open Sans"/>
                <a:sym typeface="Open Sans"/>
              </a:rPr>
              <a:t>painting from photos</a:t>
            </a:r>
            <a:endParaRPr b="1" sz="1700">
              <a:solidFill>
                <a:srgbClr val="FFFFFF"/>
              </a:solidFill>
              <a:latin typeface="Open Sans"/>
              <a:ea typeface="Open Sans"/>
              <a:cs typeface="Open Sans"/>
              <a:sym typeface="Open Sans"/>
            </a:endParaRPr>
          </a:p>
        </p:txBody>
      </p:sp>
      <p:sp>
        <p:nvSpPr>
          <p:cNvPr id="730" name="Google Shape;730;p108"/>
          <p:cNvSpPr txBox="1"/>
          <p:nvPr/>
        </p:nvSpPr>
        <p:spPr>
          <a:xfrm>
            <a:off x="3847898" y="5060600"/>
            <a:ext cx="5296200" cy="179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6. </a:t>
            </a:r>
            <a:r>
              <a:rPr b="1" lang="en" sz="1700">
                <a:solidFill>
                  <a:srgbClr val="FFFFFF"/>
                </a:solidFill>
                <a:latin typeface="Open Sans"/>
                <a:ea typeface="Open Sans"/>
                <a:cs typeface="Open Sans"/>
                <a:sym typeface="Open Sans"/>
              </a:rPr>
              <a:t>Develop an idea</a:t>
            </a:r>
            <a:r>
              <a:rPr b="1" lang="en" sz="1700">
                <a:solidFill>
                  <a:srgbClr val="CCCCCC"/>
                </a:solidFill>
                <a:latin typeface="Open Sans"/>
                <a:ea typeface="Open Sans"/>
                <a:cs typeface="Open Sans"/>
                <a:sym typeface="Open Sans"/>
              </a:rPr>
              <a:t> </a:t>
            </a:r>
            <a:r>
              <a:rPr lang="en" sz="1700">
                <a:solidFill>
                  <a:srgbClr val="CCCCCC"/>
                </a:solidFill>
                <a:latin typeface="Open Sans"/>
                <a:ea typeface="Open Sans"/>
                <a:cs typeface="Open Sans"/>
                <a:sym typeface="Open Sans"/>
              </a:rPr>
              <a:t>for your painting</a:t>
            </a:r>
            <a:endParaRPr sz="1700">
              <a:solidFill>
                <a:srgbClr val="CCCCCC"/>
              </a:solidFill>
            </a:endParaRPr>
          </a:p>
        </p:txBody>
      </p:sp>
      <p:grpSp>
        <p:nvGrpSpPr>
          <p:cNvPr id="731" name="Google Shape;731;p108"/>
          <p:cNvGrpSpPr/>
          <p:nvPr/>
        </p:nvGrpSpPr>
        <p:grpSpPr>
          <a:xfrm>
            <a:off x="1269317" y="-43"/>
            <a:ext cx="2783518" cy="6857880"/>
            <a:chOff x="451275" y="2481375"/>
            <a:chExt cx="2832233" cy="6977900"/>
          </a:xfrm>
        </p:grpSpPr>
        <p:pic>
          <p:nvPicPr>
            <p:cNvPr id="732" name="Google Shape;732;p108"/>
            <p:cNvPicPr preferRelativeResize="0"/>
            <p:nvPr/>
          </p:nvPicPr>
          <p:blipFill>
            <a:blip r:embed="rId3">
              <a:alphaModFix/>
            </a:blip>
            <a:stretch>
              <a:fillRect/>
            </a:stretch>
          </p:blipFill>
          <p:spPr>
            <a:xfrm>
              <a:off x="452025" y="2481375"/>
              <a:ext cx="705079" cy="914400"/>
            </a:xfrm>
            <a:prstGeom prst="rect">
              <a:avLst/>
            </a:prstGeom>
            <a:noFill/>
            <a:ln cap="flat" cmpd="sng" w="9525">
              <a:solidFill>
                <a:srgbClr val="595959"/>
              </a:solidFill>
              <a:prstDash val="solid"/>
              <a:round/>
              <a:headEnd len="sm" w="sm" type="none"/>
              <a:tailEnd len="sm" w="sm" type="none"/>
            </a:ln>
          </p:spPr>
        </p:pic>
        <p:grpSp>
          <p:nvGrpSpPr>
            <p:cNvPr id="733" name="Google Shape;733;p108"/>
            <p:cNvGrpSpPr/>
            <p:nvPr/>
          </p:nvGrpSpPr>
          <p:grpSpPr>
            <a:xfrm>
              <a:off x="452025" y="4541011"/>
              <a:ext cx="1410154" cy="914404"/>
              <a:chOff x="152400" y="4815604"/>
              <a:chExt cx="1410154" cy="914404"/>
            </a:xfrm>
          </p:grpSpPr>
          <p:pic>
            <p:nvPicPr>
              <p:cNvPr id="734" name="Google Shape;734;p108"/>
              <p:cNvPicPr preferRelativeResize="0"/>
              <p:nvPr/>
            </p:nvPicPr>
            <p:blipFill>
              <a:blip r:embed="rId4">
                <a:alphaModFix/>
              </a:blip>
              <a:stretch>
                <a:fillRect/>
              </a:stretch>
            </p:blipFill>
            <p:spPr>
              <a:xfrm>
                <a:off x="152400" y="4815604"/>
                <a:ext cx="705079" cy="914400"/>
              </a:xfrm>
              <a:prstGeom prst="rect">
                <a:avLst/>
              </a:prstGeom>
              <a:noFill/>
              <a:ln cap="flat" cmpd="sng" w="9525">
                <a:solidFill>
                  <a:srgbClr val="595959"/>
                </a:solidFill>
                <a:prstDash val="solid"/>
                <a:round/>
                <a:headEnd len="sm" w="sm" type="none"/>
                <a:tailEnd len="sm" w="sm" type="none"/>
              </a:ln>
            </p:spPr>
          </p:pic>
          <p:pic>
            <p:nvPicPr>
              <p:cNvPr id="735" name="Google Shape;735;p108"/>
              <p:cNvPicPr preferRelativeResize="0"/>
              <p:nvPr/>
            </p:nvPicPr>
            <p:blipFill>
              <a:blip r:embed="rId5">
                <a:alphaModFix/>
              </a:blip>
              <a:stretch>
                <a:fillRect/>
              </a:stretch>
            </p:blipFill>
            <p:spPr>
              <a:xfrm>
                <a:off x="857475" y="4815608"/>
                <a:ext cx="705079" cy="914400"/>
              </a:xfrm>
              <a:prstGeom prst="rect">
                <a:avLst/>
              </a:prstGeom>
              <a:noFill/>
              <a:ln cap="flat" cmpd="sng" w="9525">
                <a:solidFill>
                  <a:srgbClr val="595959"/>
                </a:solidFill>
                <a:prstDash val="solid"/>
                <a:round/>
                <a:headEnd len="sm" w="sm" type="none"/>
                <a:tailEnd len="sm" w="sm" type="none"/>
              </a:ln>
            </p:spPr>
          </p:pic>
        </p:grpSp>
        <p:grpSp>
          <p:nvGrpSpPr>
            <p:cNvPr id="736" name="Google Shape;736;p108"/>
            <p:cNvGrpSpPr/>
            <p:nvPr/>
          </p:nvGrpSpPr>
          <p:grpSpPr>
            <a:xfrm>
              <a:off x="451275" y="5570831"/>
              <a:ext cx="1411657" cy="914412"/>
              <a:chOff x="152400" y="7374338"/>
              <a:chExt cx="1411657" cy="914412"/>
            </a:xfrm>
          </p:grpSpPr>
          <p:pic>
            <p:nvPicPr>
              <p:cNvPr id="737" name="Google Shape;737;p108"/>
              <p:cNvPicPr preferRelativeResize="0"/>
              <p:nvPr/>
            </p:nvPicPr>
            <p:blipFill>
              <a:blip r:embed="rId6">
                <a:alphaModFix/>
              </a:blip>
              <a:stretch>
                <a:fillRect/>
              </a:stretch>
            </p:blipFill>
            <p:spPr>
              <a:xfrm>
                <a:off x="152400" y="7374338"/>
                <a:ext cx="705079" cy="914400"/>
              </a:xfrm>
              <a:prstGeom prst="rect">
                <a:avLst/>
              </a:prstGeom>
              <a:noFill/>
              <a:ln cap="flat" cmpd="sng" w="9525">
                <a:solidFill>
                  <a:srgbClr val="595959"/>
                </a:solidFill>
                <a:prstDash val="solid"/>
                <a:round/>
                <a:headEnd len="sm" w="sm" type="none"/>
                <a:tailEnd len="sm" w="sm" type="none"/>
              </a:ln>
            </p:spPr>
          </p:pic>
          <p:pic>
            <p:nvPicPr>
              <p:cNvPr id="738" name="Google Shape;738;p108"/>
              <p:cNvPicPr preferRelativeResize="0"/>
              <p:nvPr/>
            </p:nvPicPr>
            <p:blipFill>
              <a:blip r:embed="rId7">
                <a:alphaModFix/>
              </a:blip>
              <a:stretch>
                <a:fillRect/>
              </a:stretch>
            </p:blipFill>
            <p:spPr>
              <a:xfrm>
                <a:off x="857475" y="7374350"/>
                <a:ext cx="706582" cy="914400"/>
              </a:xfrm>
              <a:prstGeom prst="rect">
                <a:avLst/>
              </a:prstGeom>
              <a:noFill/>
              <a:ln cap="flat" cmpd="sng" w="9525">
                <a:solidFill>
                  <a:srgbClr val="595959"/>
                </a:solidFill>
                <a:prstDash val="solid"/>
                <a:round/>
                <a:headEnd len="sm" w="sm" type="none"/>
                <a:tailEnd len="sm" w="sm" type="none"/>
              </a:ln>
            </p:spPr>
          </p:pic>
        </p:grpSp>
        <p:pic>
          <p:nvPicPr>
            <p:cNvPr id="739" name="Google Shape;739;p108"/>
            <p:cNvPicPr preferRelativeResize="0"/>
            <p:nvPr/>
          </p:nvPicPr>
          <p:blipFill rotWithShape="1">
            <a:blip r:embed="rId8">
              <a:alphaModFix/>
            </a:blip>
            <a:srcRect b="0" l="0" r="0" t="0"/>
            <a:stretch/>
          </p:blipFill>
          <p:spPr>
            <a:xfrm>
              <a:off x="457200" y="3511195"/>
              <a:ext cx="706583" cy="914401"/>
            </a:xfrm>
            <a:prstGeom prst="rect">
              <a:avLst/>
            </a:prstGeom>
            <a:noFill/>
            <a:ln cap="flat" cmpd="sng" w="9525">
              <a:solidFill>
                <a:srgbClr val="595959"/>
              </a:solidFill>
              <a:prstDash val="solid"/>
              <a:round/>
              <a:headEnd len="sm" w="sm" type="none"/>
              <a:tailEnd len="sm" w="sm" type="none"/>
            </a:ln>
          </p:spPr>
        </p:pic>
        <p:grpSp>
          <p:nvGrpSpPr>
            <p:cNvPr id="740" name="Google Shape;740;p108"/>
            <p:cNvGrpSpPr/>
            <p:nvPr/>
          </p:nvGrpSpPr>
          <p:grpSpPr>
            <a:xfrm>
              <a:off x="457200" y="6600659"/>
              <a:ext cx="2826308" cy="914401"/>
              <a:chOff x="-2896000" y="2327850"/>
              <a:chExt cx="2826308" cy="914401"/>
            </a:xfrm>
          </p:grpSpPr>
          <p:pic>
            <p:nvPicPr>
              <p:cNvPr id="741" name="Google Shape;741;p108"/>
              <p:cNvPicPr preferRelativeResize="0"/>
              <p:nvPr/>
            </p:nvPicPr>
            <p:blipFill rotWithShape="1">
              <a:blip r:embed="rId9">
                <a:alphaModFix/>
              </a:blip>
              <a:srcRect b="0" l="0" r="0" t="0"/>
              <a:stretch/>
            </p:blipFill>
            <p:spPr>
              <a:xfrm>
                <a:off x="-2896000" y="2327850"/>
                <a:ext cx="706583" cy="914401"/>
              </a:xfrm>
              <a:prstGeom prst="rect">
                <a:avLst/>
              </a:prstGeom>
              <a:noFill/>
              <a:ln cap="flat" cmpd="sng" w="9525">
                <a:solidFill>
                  <a:srgbClr val="595959"/>
                </a:solidFill>
                <a:prstDash val="solid"/>
                <a:round/>
                <a:headEnd len="sm" w="sm" type="none"/>
                <a:tailEnd len="sm" w="sm" type="none"/>
              </a:ln>
            </p:spPr>
          </p:pic>
          <p:pic>
            <p:nvPicPr>
              <p:cNvPr id="742" name="Google Shape;742;p108"/>
              <p:cNvPicPr preferRelativeResize="0"/>
              <p:nvPr/>
            </p:nvPicPr>
            <p:blipFill rotWithShape="1">
              <a:blip r:embed="rId10">
                <a:alphaModFix/>
              </a:blip>
              <a:srcRect b="0" l="0" r="0" t="0"/>
              <a:stretch/>
            </p:blipFill>
            <p:spPr>
              <a:xfrm>
                <a:off x="-2189425" y="2327850"/>
                <a:ext cx="706583" cy="914401"/>
              </a:xfrm>
              <a:prstGeom prst="rect">
                <a:avLst/>
              </a:prstGeom>
              <a:noFill/>
              <a:ln cap="flat" cmpd="sng" w="9525">
                <a:solidFill>
                  <a:srgbClr val="595959"/>
                </a:solidFill>
                <a:prstDash val="solid"/>
                <a:round/>
                <a:headEnd len="sm" w="sm" type="none"/>
                <a:tailEnd len="sm" w="sm" type="none"/>
              </a:ln>
            </p:spPr>
          </p:pic>
          <p:pic>
            <p:nvPicPr>
              <p:cNvPr id="743" name="Google Shape;743;p108"/>
              <p:cNvPicPr preferRelativeResize="0"/>
              <p:nvPr/>
            </p:nvPicPr>
            <p:blipFill rotWithShape="1">
              <a:blip r:embed="rId11">
                <a:alphaModFix/>
              </a:blip>
              <a:srcRect b="0" l="0" r="0" t="0"/>
              <a:stretch/>
            </p:blipFill>
            <p:spPr>
              <a:xfrm>
                <a:off x="-1482850" y="2327850"/>
                <a:ext cx="706583" cy="914401"/>
              </a:xfrm>
              <a:prstGeom prst="rect">
                <a:avLst/>
              </a:prstGeom>
              <a:noFill/>
              <a:ln cap="flat" cmpd="sng" w="9525">
                <a:solidFill>
                  <a:srgbClr val="595959"/>
                </a:solidFill>
                <a:prstDash val="solid"/>
                <a:round/>
                <a:headEnd len="sm" w="sm" type="none"/>
                <a:tailEnd len="sm" w="sm" type="none"/>
              </a:ln>
            </p:spPr>
          </p:pic>
          <p:pic>
            <p:nvPicPr>
              <p:cNvPr id="744" name="Google Shape;744;p108"/>
              <p:cNvPicPr preferRelativeResize="0"/>
              <p:nvPr/>
            </p:nvPicPr>
            <p:blipFill rotWithShape="1">
              <a:blip r:embed="rId12">
                <a:alphaModFix/>
              </a:blip>
              <a:srcRect b="0" l="0" r="0" t="0"/>
              <a:stretch/>
            </p:blipFill>
            <p:spPr>
              <a:xfrm>
                <a:off x="-776275" y="2327850"/>
                <a:ext cx="706583" cy="914401"/>
              </a:xfrm>
              <a:prstGeom prst="rect">
                <a:avLst/>
              </a:prstGeom>
              <a:noFill/>
              <a:ln cap="flat" cmpd="sng" w="9525">
                <a:solidFill>
                  <a:srgbClr val="595959"/>
                </a:solidFill>
                <a:prstDash val="solid"/>
                <a:round/>
                <a:headEnd len="sm" w="sm" type="none"/>
                <a:tailEnd len="sm" w="sm" type="none"/>
              </a:ln>
            </p:spPr>
          </p:pic>
        </p:grpSp>
        <p:grpSp>
          <p:nvGrpSpPr>
            <p:cNvPr id="745" name="Google Shape;745;p108"/>
            <p:cNvGrpSpPr/>
            <p:nvPr/>
          </p:nvGrpSpPr>
          <p:grpSpPr>
            <a:xfrm>
              <a:off x="457200" y="7630475"/>
              <a:ext cx="2109582" cy="1828800"/>
              <a:chOff x="-2348800" y="3433850"/>
              <a:chExt cx="2109582" cy="1828800"/>
            </a:xfrm>
          </p:grpSpPr>
          <p:pic>
            <p:nvPicPr>
              <p:cNvPr id="746" name="Google Shape;746;p108"/>
              <p:cNvPicPr preferRelativeResize="0"/>
              <p:nvPr/>
            </p:nvPicPr>
            <p:blipFill>
              <a:blip r:embed="rId13">
                <a:alphaModFix/>
              </a:blip>
              <a:stretch>
                <a:fillRect/>
              </a:stretch>
            </p:blipFill>
            <p:spPr>
              <a:xfrm>
                <a:off x="-2348800" y="3433850"/>
                <a:ext cx="706582" cy="914400"/>
              </a:xfrm>
              <a:prstGeom prst="rect">
                <a:avLst/>
              </a:prstGeom>
              <a:noFill/>
              <a:ln cap="flat" cmpd="sng" w="9525">
                <a:solidFill>
                  <a:srgbClr val="595959"/>
                </a:solidFill>
                <a:prstDash val="solid"/>
                <a:round/>
                <a:headEnd len="sm" w="sm" type="none"/>
                <a:tailEnd len="sm" w="sm" type="none"/>
              </a:ln>
            </p:spPr>
          </p:pic>
          <p:pic>
            <p:nvPicPr>
              <p:cNvPr id="747" name="Google Shape;747;p108"/>
              <p:cNvPicPr preferRelativeResize="0"/>
              <p:nvPr/>
            </p:nvPicPr>
            <p:blipFill>
              <a:blip r:embed="rId14">
                <a:alphaModFix/>
              </a:blip>
              <a:stretch>
                <a:fillRect/>
              </a:stretch>
            </p:blipFill>
            <p:spPr>
              <a:xfrm>
                <a:off x="-1642225" y="3433850"/>
                <a:ext cx="706582" cy="914400"/>
              </a:xfrm>
              <a:prstGeom prst="rect">
                <a:avLst/>
              </a:prstGeom>
              <a:noFill/>
              <a:ln cap="flat" cmpd="sng" w="9525">
                <a:solidFill>
                  <a:srgbClr val="595959"/>
                </a:solidFill>
                <a:prstDash val="solid"/>
                <a:round/>
                <a:headEnd len="sm" w="sm" type="none"/>
                <a:tailEnd len="sm" w="sm" type="none"/>
              </a:ln>
            </p:spPr>
          </p:pic>
          <p:pic>
            <p:nvPicPr>
              <p:cNvPr id="748" name="Google Shape;748;p108"/>
              <p:cNvPicPr preferRelativeResize="0"/>
              <p:nvPr/>
            </p:nvPicPr>
            <p:blipFill>
              <a:blip r:embed="rId15">
                <a:alphaModFix/>
              </a:blip>
              <a:stretch>
                <a:fillRect/>
              </a:stretch>
            </p:blipFill>
            <p:spPr>
              <a:xfrm>
                <a:off x="-945800" y="3433850"/>
                <a:ext cx="706582" cy="914400"/>
              </a:xfrm>
              <a:prstGeom prst="rect">
                <a:avLst/>
              </a:prstGeom>
              <a:noFill/>
              <a:ln cap="flat" cmpd="sng" w="9525">
                <a:solidFill>
                  <a:srgbClr val="595959"/>
                </a:solidFill>
                <a:prstDash val="solid"/>
                <a:round/>
                <a:headEnd len="sm" w="sm" type="none"/>
                <a:tailEnd len="sm" w="sm" type="none"/>
              </a:ln>
            </p:spPr>
          </p:pic>
          <p:pic>
            <p:nvPicPr>
              <p:cNvPr id="749" name="Google Shape;749;p108"/>
              <p:cNvPicPr preferRelativeResize="0"/>
              <p:nvPr/>
            </p:nvPicPr>
            <p:blipFill>
              <a:blip r:embed="rId16">
                <a:alphaModFix/>
              </a:blip>
              <a:stretch>
                <a:fillRect/>
              </a:stretch>
            </p:blipFill>
            <p:spPr>
              <a:xfrm>
                <a:off x="-2348800" y="4348250"/>
                <a:ext cx="706582" cy="914400"/>
              </a:xfrm>
              <a:prstGeom prst="rect">
                <a:avLst/>
              </a:prstGeom>
              <a:noFill/>
              <a:ln cap="flat" cmpd="sng" w="9525">
                <a:solidFill>
                  <a:srgbClr val="595959"/>
                </a:solidFill>
                <a:prstDash val="solid"/>
                <a:round/>
                <a:headEnd len="sm" w="sm" type="none"/>
                <a:tailEnd len="sm" w="sm" type="none"/>
              </a:ln>
            </p:spPr>
          </p:pic>
          <p:pic>
            <p:nvPicPr>
              <p:cNvPr id="750" name="Google Shape;750;p108"/>
              <p:cNvPicPr preferRelativeResize="0"/>
              <p:nvPr/>
            </p:nvPicPr>
            <p:blipFill>
              <a:blip r:embed="rId17">
                <a:alphaModFix/>
              </a:blip>
              <a:stretch>
                <a:fillRect/>
              </a:stretch>
            </p:blipFill>
            <p:spPr>
              <a:xfrm>
                <a:off x="-1642225" y="4348250"/>
                <a:ext cx="706582" cy="914400"/>
              </a:xfrm>
              <a:prstGeom prst="rect">
                <a:avLst/>
              </a:prstGeom>
              <a:noFill/>
              <a:ln cap="flat" cmpd="sng" w="9525">
                <a:solidFill>
                  <a:srgbClr val="595959"/>
                </a:solidFill>
                <a:prstDash val="solid"/>
                <a:round/>
                <a:headEnd len="sm" w="sm" type="none"/>
                <a:tailEnd len="sm" w="sm" type="none"/>
              </a:ln>
            </p:spPr>
          </p:pic>
          <p:pic>
            <p:nvPicPr>
              <p:cNvPr id="751" name="Google Shape;751;p108"/>
              <p:cNvPicPr preferRelativeResize="0"/>
              <p:nvPr/>
            </p:nvPicPr>
            <p:blipFill>
              <a:blip r:embed="rId18">
                <a:alphaModFix/>
              </a:blip>
              <a:stretch>
                <a:fillRect/>
              </a:stretch>
            </p:blipFill>
            <p:spPr>
              <a:xfrm>
                <a:off x="-945800" y="4348250"/>
                <a:ext cx="706582" cy="914400"/>
              </a:xfrm>
              <a:prstGeom prst="rect">
                <a:avLst/>
              </a:prstGeom>
              <a:noFill/>
              <a:ln cap="flat" cmpd="sng" w="9525">
                <a:solidFill>
                  <a:srgbClr val="595959"/>
                </a:solidFill>
                <a:prstDash val="solid"/>
                <a:round/>
                <a:headEnd len="sm" w="sm" type="none"/>
                <a:tailEnd len="sm" w="sm" type="none"/>
              </a:ln>
            </p:spPr>
          </p:pic>
        </p:grpSp>
        <p:pic>
          <p:nvPicPr>
            <p:cNvPr id="752" name="Google Shape;752;p108"/>
            <p:cNvPicPr preferRelativeResize="0"/>
            <p:nvPr/>
          </p:nvPicPr>
          <p:blipFill rotWithShape="1">
            <a:blip r:embed="rId19">
              <a:alphaModFix/>
            </a:blip>
            <a:srcRect b="0" l="0" r="0" t="0"/>
            <a:stretch/>
          </p:blipFill>
          <p:spPr>
            <a:xfrm>
              <a:off x="1158700" y="3511183"/>
              <a:ext cx="706583" cy="914401"/>
            </a:xfrm>
            <a:prstGeom prst="rect">
              <a:avLst/>
            </a:prstGeom>
            <a:noFill/>
            <a:ln cap="flat" cmpd="sng" w="9525">
              <a:solidFill>
                <a:srgbClr val="595959"/>
              </a:solidFill>
              <a:prstDash val="solid"/>
              <a:round/>
              <a:headEnd len="sm" w="sm" type="none"/>
              <a:tailEnd len="sm" w="sm" type="none"/>
            </a:ln>
          </p:spPr>
        </p:pic>
      </p:grpSp>
      <p:cxnSp>
        <p:nvCxnSpPr>
          <p:cNvPr id="753" name="Google Shape;753;p108"/>
          <p:cNvCxnSpPr/>
          <p:nvPr/>
        </p:nvCxnSpPr>
        <p:spPr>
          <a:xfrm>
            <a:off x="212200" y="505050"/>
            <a:ext cx="779700" cy="0"/>
          </a:xfrm>
          <a:prstGeom prst="straightConnector1">
            <a:avLst/>
          </a:prstGeom>
          <a:noFill/>
          <a:ln cap="flat" cmpd="sng" w="76200">
            <a:solidFill>
              <a:srgbClr val="00FF00"/>
            </a:solidFill>
            <a:prstDash val="solid"/>
            <a:round/>
            <a:headEnd len="med" w="med" type="none"/>
            <a:tailEnd len="med" w="med" type="triangle"/>
          </a:ln>
        </p:spPr>
      </p:cxnSp>
      <p:sp>
        <p:nvSpPr>
          <p:cNvPr id="754" name="Google Shape;754;p108"/>
          <p:cNvSpPr txBox="1"/>
          <p:nvPr/>
        </p:nvSpPr>
        <p:spPr>
          <a:xfrm>
            <a:off x="-1427075" y="369450"/>
            <a:ext cx="1260000" cy="4464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b="1" lang="en" sz="1700">
                <a:solidFill>
                  <a:srgbClr val="00FFFF"/>
                </a:solidFill>
                <a:latin typeface="Open Sans"/>
                <a:ea typeface="Open Sans"/>
                <a:cs typeface="Open Sans"/>
                <a:sym typeface="Open Sans"/>
              </a:rPr>
              <a:t>DONE!</a:t>
            </a:r>
            <a:endParaRPr>
              <a:solidFill>
                <a:srgbClr val="00FFFF"/>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109"/>
          <p:cNvSpPr txBox="1"/>
          <p:nvPr/>
        </p:nvSpPr>
        <p:spPr>
          <a:xfrm>
            <a:off x="2852160" y="0"/>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a:t>
            </a:r>
            <a:r>
              <a:rPr b="1" lang="en" sz="1700">
                <a:solidFill>
                  <a:srgbClr val="FFFFFF"/>
                </a:solidFill>
                <a:latin typeface="Open Sans"/>
                <a:ea typeface="Open Sans"/>
                <a:cs typeface="Open Sans"/>
                <a:sym typeface="Open Sans"/>
              </a:rPr>
              <a:t>1</a:t>
            </a:r>
            <a:r>
              <a:rPr lang="en" sz="1700">
                <a:solidFill>
                  <a:srgbClr val="CCCCCC"/>
                </a:solidFill>
                <a:latin typeface="Open Sans"/>
                <a:ea typeface="Open Sans"/>
                <a:cs typeface="Open Sans"/>
                <a:sym typeface="Open Sans"/>
              </a:rPr>
              <a:t>. Learn how to </a:t>
            </a:r>
            <a:r>
              <a:rPr b="1" lang="en" sz="1700">
                <a:solidFill>
                  <a:srgbClr val="FFFFFF"/>
                </a:solidFill>
                <a:latin typeface="Open Sans"/>
                <a:ea typeface="Open Sans"/>
                <a:cs typeface="Open Sans"/>
                <a:sym typeface="Open Sans"/>
              </a:rPr>
              <a:t>mix colours and greys</a:t>
            </a:r>
            <a:endParaRPr b="1" sz="1700">
              <a:solidFill>
                <a:srgbClr val="CCCCCC"/>
              </a:solidFill>
              <a:latin typeface="Open Sans"/>
              <a:ea typeface="Open Sans"/>
              <a:cs typeface="Open Sans"/>
              <a:sym typeface="Open Sans"/>
            </a:endParaRPr>
          </a:p>
        </p:txBody>
      </p:sp>
      <p:sp>
        <p:nvSpPr>
          <p:cNvPr id="760" name="Google Shape;760;p109"/>
          <p:cNvSpPr txBox="1"/>
          <p:nvPr/>
        </p:nvSpPr>
        <p:spPr>
          <a:xfrm>
            <a:off x="2847850" y="1012130"/>
            <a:ext cx="6291900" cy="898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a:t>
            </a:r>
            <a:r>
              <a:rPr b="1" lang="en" sz="1700">
                <a:solidFill>
                  <a:srgbClr val="FFFFFF"/>
                </a:solidFill>
                <a:latin typeface="Open Sans"/>
                <a:ea typeface="Open Sans"/>
                <a:cs typeface="Open Sans"/>
                <a:sym typeface="Open Sans"/>
              </a:rPr>
              <a:t>2</a:t>
            </a:r>
            <a:r>
              <a:rPr lang="en" sz="1700">
                <a:solidFill>
                  <a:srgbClr val="CCCCCC"/>
                </a:solidFill>
                <a:latin typeface="Open Sans"/>
                <a:ea typeface="Open Sans"/>
                <a:cs typeface="Open Sans"/>
                <a:sym typeface="Open Sans"/>
              </a:rPr>
              <a:t>. Practice </a:t>
            </a:r>
            <a:r>
              <a:rPr b="1" lang="en" sz="1700">
                <a:solidFill>
                  <a:srgbClr val="CCCCCC"/>
                </a:solidFill>
                <a:latin typeface="Open Sans"/>
                <a:ea typeface="Open Sans"/>
                <a:cs typeface="Open Sans"/>
                <a:sym typeface="Open Sans"/>
              </a:rPr>
              <a:t>basic </a:t>
            </a:r>
            <a:r>
              <a:rPr lang="en" sz="1700">
                <a:solidFill>
                  <a:srgbClr val="CCCCCC"/>
                </a:solidFill>
                <a:latin typeface="Open Sans"/>
                <a:ea typeface="Open Sans"/>
                <a:cs typeface="Open Sans"/>
                <a:sym typeface="Open Sans"/>
              </a:rPr>
              <a:t>watercolour </a:t>
            </a:r>
            <a:r>
              <a:rPr b="1" lang="en" sz="1700">
                <a:solidFill>
                  <a:srgbClr val="FFFFFF"/>
                </a:solidFill>
                <a:latin typeface="Open Sans"/>
                <a:ea typeface="Open Sans"/>
                <a:cs typeface="Open Sans"/>
                <a:sym typeface="Open Sans"/>
              </a:rPr>
              <a:t>techniques</a:t>
            </a:r>
            <a:endParaRPr b="1" sz="1700">
              <a:solidFill>
                <a:srgbClr val="CCCCCC"/>
              </a:solidFill>
            </a:endParaRPr>
          </a:p>
        </p:txBody>
      </p:sp>
      <p:sp>
        <p:nvSpPr>
          <p:cNvPr id="761" name="Google Shape;761;p109"/>
          <p:cNvSpPr txBox="1"/>
          <p:nvPr/>
        </p:nvSpPr>
        <p:spPr>
          <a:xfrm>
            <a:off x="2852160" y="2024247"/>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a:t>
            </a:r>
            <a:r>
              <a:rPr b="1" lang="en" sz="1700">
                <a:solidFill>
                  <a:srgbClr val="FFFFFF"/>
                </a:solidFill>
                <a:latin typeface="Open Sans"/>
                <a:ea typeface="Open Sans"/>
                <a:cs typeface="Open Sans"/>
                <a:sym typeface="Open Sans"/>
              </a:rPr>
              <a:t>3</a:t>
            </a:r>
            <a:r>
              <a:rPr lang="en" sz="1700">
                <a:solidFill>
                  <a:srgbClr val="CCCCCC"/>
                </a:solidFill>
                <a:latin typeface="Open Sans"/>
                <a:ea typeface="Open Sans"/>
                <a:cs typeface="Open Sans"/>
                <a:sym typeface="Open Sans"/>
              </a:rPr>
              <a:t>. </a:t>
            </a:r>
            <a:r>
              <a:rPr i="1" lang="en" sz="1700">
                <a:solidFill>
                  <a:srgbClr val="CCCCCC"/>
                </a:solidFill>
                <a:latin typeface="Open Sans"/>
                <a:ea typeface="Open Sans"/>
                <a:cs typeface="Open Sans"/>
                <a:sym typeface="Open Sans"/>
              </a:rPr>
              <a:t>Optionally, </a:t>
            </a:r>
            <a:r>
              <a:rPr lang="en" sz="1700">
                <a:solidFill>
                  <a:srgbClr val="CCCCCC"/>
                </a:solidFill>
                <a:latin typeface="Open Sans"/>
                <a:ea typeface="Open Sans"/>
                <a:cs typeface="Open Sans"/>
                <a:sym typeface="Open Sans"/>
              </a:rPr>
              <a:t>learn how to abstractly </a:t>
            </a:r>
            <a:r>
              <a:rPr b="1" lang="en" sz="1700">
                <a:solidFill>
                  <a:srgbClr val="FFFFFF"/>
                </a:solidFill>
                <a:latin typeface="Open Sans"/>
                <a:ea typeface="Open Sans"/>
                <a:cs typeface="Open Sans"/>
                <a:sym typeface="Open Sans"/>
              </a:rPr>
              <a:t>express emotion</a:t>
            </a:r>
            <a:endParaRPr sz="1700">
              <a:solidFill>
                <a:srgbClr val="CCCCCC"/>
              </a:solidFill>
              <a:latin typeface="Open Sans"/>
              <a:ea typeface="Open Sans"/>
              <a:cs typeface="Open Sans"/>
              <a:sym typeface="Open Sans"/>
            </a:endParaRPr>
          </a:p>
        </p:txBody>
      </p:sp>
      <p:sp>
        <p:nvSpPr>
          <p:cNvPr id="762" name="Google Shape;762;p109"/>
          <p:cNvSpPr txBox="1"/>
          <p:nvPr/>
        </p:nvSpPr>
        <p:spPr>
          <a:xfrm>
            <a:off x="2852160" y="3036377"/>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a:t>
            </a:r>
            <a:r>
              <a:rPr b="1" lang="en" sz="1700">
                <a:solidFill>
                  <a:srgbClr val="FFFFFF"/>
                </a:solidFill>
                <a:latin typeface="Open Sans"/>
                <a:ea typeface="Open Sans"/>
                <a:cs typeface="Open Sans"/>
                <a:sym typeface="Open Sans"/>
              </a:rPr>
              <a:t>4</a:t>
            </a:r>
            <a:r>
              <a:rPr lang="en" sz="1700">
                <a:solidFill>
                  <a:srgbClr val="CCCCCC"/>
                </a:solidFill>
                <a:latin typeface="Open Sans"/>
                <a:ea typeface="Open Sans"/>
                <a:cs typeface="Open Sans"/>
                <a:sym typeface="Open Sans"/>
              </a:rPr>
              <a:t>. Practice painting in </a:t>
            </a:r>
            <a:r>
              <a:rPr b="1" lang="en" sz="1700">
                <a:solidFill>
                  <a:srgbClr val="FFFFFF"/>
                </a:solidFill>
                <a:latin typeface="Open Sans"/>
                <a:ea typeface="Open Sans"/>
                <a:cs typeface="Open Sans"/>
                <a:sym typeface="Open Sans"/>
              </a:rPr>
              <a:t>layers from dark to light</a:t>
            </a:r>
            <a:endParaRPr b="1" sz="1700">
              <a:solidFill>
                <a:srgbClr val="FFFFFF"/>
              </a:solidFill>
              <a:latin typeface="Open Sans"/>
              <a:ea typeface="Open Sans"/>
              <a:cs typeface="Open Sans"/>
              <a:sym typeface="Open Sans"/>
            </a:endParaRPr>
          </a:p>
        </p:txBody>
      </p:sp>
      <p:sp>
        <p:nvSpPr>
          <p:cNvPr id="763" name="Google Shape;763;p109"/>
          <p:cNvSpPr txBox="1"/>
          <p:nvPr/>
        </p:nvSpPr>
        <p:spPr>
          <a:xfrm>
            <a:off x="4622879" y="4062094"/>
            <a:ext cx="45168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1700">
                <a:solidFill>
                  <a:srgbClr val="CCCCCC"/>
                </a:solidFill>
                <a:latin typeface="Open Sans"/>
                <a:ea typeface="Open Sans"/>
                <a:cs typeface="Open Sans"/>
                <a:sym typeface="Open Sans"/>
              </a:rPr>
              <a:t>Step</a:t>
            </a:r>
            <a:r>
              <a:rPr b="1" lang="en" sz="1700">
                <a:solidFill>
                  <a:srgbClr val="FFFFFF"/>
                </a:solidFill>
                <a:latin typeface="Open Sans"/>
                <a:ea typeface="Open Sans"/>
                <a:cs typeface="Open Sans"/>
                <a:sym typeface="Open Sans"/>
              </a:rPr>
              <a:t> 5</a:t>
            </a:r>
            <a:r>
              <a:rPr lang="en" sz="1700">
                <a:solidFill>
                  <a:srgbClr val="CCCCCC"/>
                </a:solidFill>
                <a:latin typeface="Open Sans"/>
                <a:ea typeface="Open Sans"/>
                <a:cs typeface="Open Sans"/>
                <a:sym typeface="Open Sans"/>
              </a:rPr>
              <a:t>. Practice </a:t>
            </a:r>
            <a:r>
              <a:rPr b="1" lang="en" sz="1700">
                <a:solidFill>
                  <a:srgbClr val="FFFFFF"/>
                </a:solidFill>
                <a:latin typeface="Open Sans"/>
                <a:ea typeface="Open Sans"/>
                <a:cs typeface="Open Sans"/>
                <a:sym typeface="Open Sans"/>
              </a:rPr>
              <a:t>painting from photos</a:t>
            </a:r>
            <a:endParaRPr b="1" sz="1700">
              <a:solidFill>
                <a:srgbClr val="FFFFFF"/>
              </a:solidFill>
              <a:latin typeface="Open Sans"/>
              <a:ea typeface="Open Sans"/>
              <a:cs typeface="Open Sans"/>
              <a:sym typeface="Open Sans"/>
            </a:endParaRPr>
          </a:p>
        </p:txBody>
      </p:sp>
      <p:sp>
        <p:nvSpPr>
          <p:cNvPr id="764" name="Google Shape;764;p109"/>
          <p:cNvSpPr txBox="1"/>
          <p:nvPr/>
        </p:nvSpPr>
        <p:spPr>
          <a:xfrm>
            <a:off x="3847898" y="5060600"/>
            <a:ext cx="5296200" cy="179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CCCCC"/>
                </a:solidFill>
                <a:latin typeface="Open Sans"/>
                <a:ea typeface="Open Sans"/>
                <a:cs typeface="Open Sans"/>
                <a:sym typeface="Open Sans"/>
              </a:rPr>
              <a:t>Step 6. </a:t>
            </a:r>
            <a:r>
              <a:rPr b="1" lang="en" sz="1700">
                <a:solidFill>
                  <a:srgbClr val="FFFFFF"/>
                </a:solidFill>
                <a:latin typeface="Open Sans"/>
                <a:ea typeface="Open Sans"/>
                <a:cs typeface="Open Sans"/>
                <a:sym typeface="Open Sans"/>
              </a:rPr>
              <a:t>Develop an idea</a:t>
            </a:r>
            <a:r>
              <a:rPr b="1" lang="en" sz="1700">
                <a:solidFill>
                  <a:srgbClr val="CCCCCC"/>
                </a:solidFill>
                <a:latin typeface="Open Sans"/>
                <a:ea typeface="Open Sans"/>
                <a:cs typeface="Open Sans"/>
                <a:sym typeface="Open Sans"/>
              </a:rPr>
              <a:t> </a:t>
            </a:r>
            <a:r>
              <a:rPr lang="en" sz="1700">
                <a:solidFill>
                  <a:srgbClr val="CCCCCC"/>
                </a:solidFill>
                <a:latin typeface="Open Sans"/>
                <a:ea typeface="Open Sans"/>
                <a:cs typeface="Open Sans"/>
                <a:sym typeface="Open Sans"/>
              </a:rPr>
              <a:t>for your painting</a:t>
            </a:r>
            <a:endParaRPr sz="1700">
              <a:solidFill>
                <a:srgbClr val="CCCCCC"/>
              </a:solidFill>
            </a:endParaRPr>
          </a:p>
        </p:txBody>
      </p:sp>
      <p:grpSp>
        <p:nvGrpSpPr>
          <p:cNvPr id="765" name="Google Shape;765;p109"/>
          <p:cNvGrpSpPr/>
          <p:nvPr/>
        </p:nvGrpSpPr>
        <p:grpSpPr>
          <a:xfrm>
            <a:off x="1269317" y="-43"/>
            <a:ext cx="2783518" cy="6857880"/>
            <a:chOff x="451275" y="2481375"/>
            <a:chExt cx="2832233" cy="6977900"/>
          </a:xfrm>
        </p:grpSpPr>
        <p:pic>
          <p:nvPicPr>
            <p:cNvPr id="766" name="Google Shape;766;p109"/>
            <p:cNvPicPr preferRelativeResize="0"/>
            <p:nvPr/>
          </p:nvPicPr>
          <p:blipFill>
            <a:blip r:embed="rId3">
              <a:alphaModFix/>
            </a:blip>
            <a:stretch>
              <a:fillRect/>
            </a:stretch>
          </p:blipFill>
          <p:spPr>
            <a:xfrm>
              <a:off x="452025" y="2481375"/>
              <a:ext cx="705079" cy="914400"/>
            </a:xfrm>
            <a:prstGeom prst="rect">
              <a:avLst/>
            </a:prstGeom>
            <a:noFill/>
            <a:ln cap="flat" cmpd="sng" w="9525">
              <a:solidFill>
                <a:srgbClr val="595959"/>
              </a:solidFill>
              <a:prstDash val="solid"/>
              <a:round/>
              <a:headEnd len="sm" w="sm" type="none"/>
              <a:tailEnd len="sm" w="sm" type="none"/>
            </a:ln>
          </p:spPr>
        </p:pic>
        <p:grpSp>
          <p:nvGrpSpPr>
            <p:cNvPr id="767" name="Google Shape;767;p109"/>
            <p:cNvGrpSpPr/>
            <p:nvPr/>
          </p:nvGrpSpPr>
          <p:grpSpPr>
            <a:xfrm>
              <a:off x="452025" y="4541011"/>
              <a:ext cx="1410154" cy="914404"/>
              <a:chOff x="152400" y="4815604"/>
              <a:chExt cx="1410154" cy="914404"/>
            </a:xfrm>
          </p:grpSpPr>
          <p:pic>
            <p:nvPicPr>
              <p:cNvPr id="768" name="Google Shape;768;p109"/>
              <p:cNvPicPr preferRelativeResize="0"/>
              <p:nvPr/>
            </p:nvPicPr>
            <p:blipFill>
              <a:blip r:embed="rId4">
                <a:alphaModFix/>
              </a:blip>
              <a:stretch>
                <a:fillRect/>
              </a:stretch>
            </p:blipFill>
            <p:spPr>
              <a:xfrm>
                <a:off x="152400" y="4815604"/>
                <a:ext cx="705079" cy="914400"/>
              </a:xfrm>
              <a:prstGeom prst="rect">
                <a:avLst/>
              </a:prstGeom>
              <a:noFill/>
              <a:ln cap="flat" cmpd="sng" w="9525">
                <a:solidFill>
                  <a:srgbClr val="595959"/>
                </a:solidFill>
                <a:prstDash val="solid"/>
                <a:round/>
                <a:headEnd len="sm" w="sm" type="none"/>
                <a:tailEnd len="sm" w="sm" type="none"/>
              </a:ln>
            </p:spPr>
          </p:pic>
          <p:pic>
            <p:nvPicPr>
              <p:cNvPr id="769" name="Google Shape;769;p109"/>
              <p:cNvPicPr preferRelativeResize="0"/>
              <p:nvPr/>
            </p:nvPicPr>
            <p:blipFill>
              <a:blip r:embed="rId5">
                <a:alphaModFix/>
              </a:blip>
              <a:stretch>
                <a:fillRect/>
              </a:stretch>
            </p:blipFill>
            <p:spPr>
              <a:xfrm>
                <a:off x="857475" y="4815608"/>
                <a:ext cx="705079" cy="914400"/>
              </a:xfrm>
              <a:prstGeom prst="rect">
                <a:avLst/>
              </a:prstGeom>
              <a:noFill/>
              <a:ln cap="flat" cmpd="sng" w="9525">
                <a:solidFill>
                  <a:srgbClr val="595959"/>
                </a:solidFill>
                <a:prstDash val="solid"/>
                <a:round/>
                <a:headEnd len="sm" w="sm" type="none"/>
                <a:tailEnd len="sm" w="sm" type="none"/>
              </a:ln>
            </p:spPr>
          </p:pic>
        </p:grpSp>
        <p:grpSp>
          <p:nvGrpSpPr>
            <p:cNvPr id="770" name="Google Shape;770;p109"/>
            <p:cNvGrpSpPr/>
            <p:nvPr/>
          </p:nvGrpSpPr>
          <p:grpSpPr>
            <a:xfrm>
              <a:off x="451275" y="5570831"/>
              <a:ext cx="1411657" cy="914412"/>
              <a:chOff x="152400" y="7374338"/>
              <a:chExt cx="1411657" cy="914412"/>
            </a:xfrm>
          </p:grpSpPr>
          <p:pic>
            <p:nvPicPr>
              <p:cNvPr id="771" name="Google Shape;771;p109"/>
              <p:cNvPicPr preferRelativeResize="0"/>
              <p:nvPr/>
            </p:nvPicPr>
            <p:blipFill>
              <a:blip r:embed="rId6">
                <a:alphaModFix/>
              </a:blip>
              <a:stretch>
                <a:fillRect/>
              </a:stretch>
            </p:blipFill>
            <p:spPr>
              <a:xfrm>
                <a:off x="152400" y="7374338"/>
                <a:ext cx="705079" cy="914400"/>
              </a:xfrm>
              <a:prstGeom prst="rect">
                <a:avLst/>
              </a:prstGeom>
              <a:noFill/>
              <a:ln cap="flat" cmpd="sng" w="9525">
                <a:solidFill>
                  <a:srgbClr val="595959"/>
                </a:solidFill>
                <a:prstDash val="solid"/>
                <a:round/>
                <a:headEnd len="sm" w="sm" type="none"/>
                <a:tailEnd len="sm" w="sm" type="none"/>
              </a:ln>
            </p:spPr>
          </p:pic>
          <p:pic>
            <p:nvPicPr>
              <p:cNvPr id="772" name="Google Shape;772;p109"/>
              <p:cNvPicPr preferRelativeResize="0"/>
              <p:nvPr/>
            </p:nvPicPr>
            <p:blipFill>
              <a:blip r:embed="rId7">
                <a:alphaModFix/>
              </a:blip>
              <a:stretch>
                <a:fillRect/>
              </a:stretch>
            </p:blipFill>
            <p:spPr>
              <a:xfrm>
                <a:off x="857475" y="7374350"/>
                <a:ext cx="706582" cy="914400"/>
              </a:xfrm>
              <a:prstGeom prst="rect">
                <a:avLst/>
              </a:prstGeom>
              <a:noFill/>
              <a:ln cap="flat" cmpd="sng" w="9525">
                <a:solidFill>
                  <a:srgbClr val="595959"/>
                </a:solidFill>
                <a:prstDash val="solid"/>
                <a:round/>
                <a:headEnd len="sm" w="sm" type="none"/>
                <a:tailEnd len="sm" w="sm" type="none"/>
              </a:ln>
            </p:spPr>
          </p:pic>
        </p:grpSp>
        <p:pic>
          <p:nvPicPr>
            <p:cNvPr id="773" name="Google Shape;773;p109"/>
            <p:cNvPicPr preferRelativeResize="0"/>
            <p:nvPr/>
          </p:nvPicPr>
          <p:blipFill rotWithShape="1">
            <a:blip r:embed="rId8">
              <a:alphaModFix/>
            </a:blip>
            <a:srcRect b="0" l="0" r="0" t="0"/>
            <a:stretch/>
          </p:blipFill>
          <p:spPr>
            <a:xfrm>
              <a:off x="457200" y="3511195"/>
              <a:ext cx="706583" cy="914401"/>
            </a:xfrm>
            <a:prstGeom prst="rect">
              <a:avLst/>
            </a:prstGeom>
            <a:noFill/>
            <a:ln cap="flat" cmpd="sng" w="9525">
              <a:solidFill>
                <a:srgbClr val="595959"/>
              </a:solidFill>
              <a:prstDash val="solid"/>
              <a:round/>
              <a:headEnd len="sm" w="sm" type="none"/>
              <a:tailEnd len="sm" w="sm" type="none"/>
            </a:ln>
          </p:spPr>
        </p:pic>
        <p:grpSp>
          <p:nvGrpSpPr>
            <p:cNvPr id="774" name="Google Shape;774;p109"/>
            <p:cNvGrpSpPr/>
            <p:nvPr/>
          </p:nvGrpSpPr>
          <p:grpSpPr>
            <a:xfrm>
              <a:off x="457200" y="6600659"/>
              <a:ext cx="2826308" cy="914401"/>
              <a:chOff x="-2896000" y="2327850"/>
              <a:chExt cx="2826308" cy="914401"/>
            </a:xfrm>
          </p:grpSpPr>
          <p:pic>
            <p:nvPicPr>
              <p:cNvPr id="775" name="Google Shape;775;p109"/>
              <p:cNvPicPr preferRelativeResize="0"/>
              <p:nvPr/>
            </p:nvPicPr>
            <p:blipFill rotWithShape="1">
              <a:blip r:embed="rId9">
                <a:alphaModFix/>
              </a:blip>
              <a:srcRect b="0" l="0" r="0" t="0"/>
              <a:stretch/>
            </p:blipFill>
            <p:spPr>
              <a:xfrm>
                <a:off x="-2896000" y="2327850"/>
                <a:ext cx="706583" cy="914401"/>
              </a:xfrm>
              <a:prstGeom prst="rect">
                <a:avLst/>
              </a:prstGeom>
              <a:noFill/>
              <a:ln cap="flat" cmpd="sng" w="9525">
                <a:solidFill>
                  <a:srgbClr val="595959"/>
                </a:solidFill>
                <a:prstDash val="solid"/>
                <a:round/>
                <a:headEnd len="sm" w="sm" type="none"/>
                <a:tailEnd len="sm" w="sm" type="none"/>
              </a:ln>
            </p:spPr>
          </p:pic>
          <p:pic>
            <p:nvPicPr>
              <p:cNvPr id="776" name="Google Shape;776;p109"/>
              <p:cNvPicPr preferRelativeResize="0"/>
              <p:nvPr/>
            </p:nvPicPr>
            <p:blipFill rotWithShape="1">
              <a:blip r:embed="rId10">
                <a:alphaModFix/>
              </a:blip>
              <a:srcRect b="0" l="0" r="0" t="0"/>
              <a:stretch/>
            </p:blipFill>
            <p:spPr>
              <a:xfrm>
                <a:off x="-2189425" y="2327850"/>
                <a:ext cx="706583" cy="914401"/>
              </a:xfrm>
              <a:prstGeom prst="rect">
                <a:avLst/>
              </a:prstGeom>
              <a:noFill/>
              <a:ln cap="flat" cmpd="sng" w="9525">
                <a:solidFill>
                  <a:srgbClr val="595959"/>
                </a:solidFill>
                <a:prstDash val="solid"/>
                <a:round/>
                <a:headEnd len="sm" w="sm" type="none"/>
                <a:tailEnd len="sm" w="sm" type="none"/>
              </a:ln>
            </p:spPr>
          </p:pic>
          <p:pic>
            <p:nvPicPr>
              <p:cNvPr id="777" name="Google Shape;777;p109"/>
              <p:cNvPicPr preferRelativeResize="0"/>
              <p:nvPr/>
            </p:nvPicPr>
            <p:blipFill rotWithShape="1">
              <a:blip r:embed="rId11">
                <a:alphaModFix/>
              </a:blip>
              <a:srcRect b="0" l="0" r="0" t="0"/>
              <a:stretch/>
            </p:blipFill>
            <p:spPr>
              <a:xfrm>
                <a:off x="-1482850" y="2327850"/>
                <a:ext cx="706583" cy="914401"/>
              </a:xfrm>
              <a:prstGeom prst="rect">
                <a:avLst/>
              </a:prstGeom>
              <a:noFill/>
              <a:ln cap="flat" cmpd="sng" w="9525">
                <a:solidFill>
                  <a:srgbClr val="595959"/>
                </a:solidFill>
                <a:prstDash val="solid"/>
                <a:round/>
                <a:headEnd len="sm" w="sm" type="none"/>
                <a:tailEnd len="sm" w="sm" type="none"/>
              </a:ln>
            </p:spPr>
          </p:pic>
          <p:pic>
            <p:nvPicPr>
              <p:cNvPr id="778" name="Google Shape;778;p109"/>
              <p:cNvPicPr preferRelativeResize="0"/>
              <p:nvPr/>
            </p:nvPicPr>
            <p:blipFill rotWithShape="1">
              <a:blip r:embed="rId12">
                <a:alphaModFix/>
              </a:blip>
              <a:srcRect b="0" l="0" r="0" t="0"/>
              <a:stretch/>
            </p:blipFill>
            <p:spPr>
              <a:xfrm>
                <a:off x="-776275" y="2327850"/>
                <a:ext cx="706583" cy="914401"/>
              </a:xfrm>
              <a:prstGeom prst="rect">
                <a:avLst/>
              </a:prstGeom>
              <a:noFill/>
              <a:ln cap="flat" cmpd="sng" w="9525">
                <a:solidFill>
                  <a:srgbClr val="595959"/>
                </a:solidFill>
                <a:prstDash val="solid"/>
                <a:round/>
                <a:headEnd len="sm" w="sm" type="none"/>
                <a:tailEnd len="sm" w="sm" type="none"/>
              </a:ln>
            </p:spPr>
          </p:pic>
        </p:grpSp>
        <p:grpSp>
          <p:nvGrpSpPr>
            <p:cNvPr id="779" name="Google Shape;779;p109"/>
            <p:cNvGrpSpPr/>
            <p:nvPr/>
          </p:nvGrpSpPr>
          <p:grpSpPr>
            <a:xfrm>
              <a:off x="457200" y="7630475"/>
              <a:ext cx="2109582" cy="1828800"/>
              <a:chOff x="-2348800" y="3433850"/>
              <a:chExt cx="2109582" cy="1828800"/>
            </a:xfrm>
          </p:grpSpPr>
          <p:pic>
            <p:nvPicPr>
              <p:cNvPr id="780" name="Google Shape;780;p109"/>
              <p:cNvPicPr preferRelativeResize="0"/>
              <p:nvPr/>
            </p:nvPicPr>
            <p:blipFill>
              <a:blip r:embed="rId13">
                <a:alphaModFix/>
              </a:blip>
              <a:stretch>
                <a:fillRect/>
              </a:stretch>
            </p:blipFill>
            <p:spPr>
              <a:xfrm>
                <a:off x="-2348800" y="3433850"/>
                <a:ext cx="706582" cy="914400"/>
              </a:xfrm>
              <a:prstGeom prst="rect">
                <a:avLst/>
              </a:prstGeom>
              <a:noFill/>
              <a:ln cap="flat" cmpd="sng" w="9525">
                <a:solidFill>
                  <a:srgbClr val="595959"/>
                </a:solidFill>
                <a:prstDash val="solid"/>
                <a:round/>
                <a:headEnd len="sm" w="sm" type="none"/>
                <a:tailEnd len="sm" w="sm" type="none"/>
              </a:ln>
            </p:spPr>
          </p:pic>
          <p:pic>
            <p:nvPicPr>
              <p:cNvPr id="781" name="Google Shape;781;p109"/>
              <p:cNvPicPr preferRelativeResize="0"/>
              <p:nvPr/>
            </p:nvPicPr>
            <p:blipFill>
              <a:blip r:embed="rId14">
                <a:alphaModFix/>
              </a:blip>
              <a:stretch>
                <a:fillRect/>
              </a:stretch>
            </p:blipFill>
            <p:spPr>
              <a:xfrm>
                <a:off x="-1642225" y="3433850"/>
                <a:ext cx="706582" cy="914400"/>
              </a:xfrm>
              <a:prstGeom prst="rect">
                <a:avLst/>
              </a:prstGeom>
              <a:noFill/>
              <a:ln cap="flat" cmpd="sng" w="9525">
                <a:solidFill>
                  <a:srgbClr val="595959"/>
                </a:solidFill>
                <a:prstDash val="solid"/>
                <a:round/>
                <a:headEnd len="sm" w="sm" type="none"/>
                <a:tailEnd len="sm" w="sm" type="none"/>
              </a:ln>
            </p:spPr>
          </p:pic>
          <p:pic>
            <p:nvPicPr>
              <p:cNvPr id="782" name="Google Shape;782;p109"/>
              <p:cNvPicPr preferRelativeResize="0"/>
              <p:nvPr/>
            </p:nvPicPr>
            <p:blipFill>
              <a:blip r:embed="rId15">
                <a:alphaModFix/>
              </a:blip>
              <a:stretch>
                <a:fillRect/>
              </a:stretch>
            </p:blipFill>
            <p:spPr>
              <a:xfrm>
                <a:off x="-945800" y="3433850"/>
                <a:ext cx="706582" cy="914400"/>
              </a:xfrm>
              <a:prstGeom prst="rect">
                <a:avLst/>
              </a:prstGeom>
              <a:noFill/>
              <a:ln cap="flat" cmpd="sng" w="9525">
                <a:solidFill>
                  <a:srgbClr val="595959"/>
                </a:solidFill>
                <a:prstDash val="solid"/>
                <a:round/>
                <a:headEnd len="sm" w="sm" type="none"/>
                <a:tailEnd len="sm" w="sm" type="none"/>
              </a:ln>
            </p:spPr>
          </p:pic>
          <p:pic>
            <p:nvPicPr>
              <p:cNvPr id="783" name="Google Shape;783;p109"/>
              <p:cNvPicPr preferRelativeResize="0"/>
              <p:nvPr/>
            </p:nvPicPr>
            <p:blipFill>
              <a:blip r:embed="rId16">
                <a:alphaModFix/>
              </a:blip>
              <a:stretch>
                <a:fillRect/>
              </a:stretch>
            </p:blipFill>
            <p:spPr>
              <a:xfrm>
                <a:off x="-2348800" y="4348250"/>
                <a:ext cx="706582" cy="914400"/>
              </a:xfrm>
              <a:prstGeom prst="rect">
                <a:avLst/>
              </a:prstGeom>
              <a:noFill/>
              <a:ln cap="flat" cmpd="sng" w="9525">
                <a:solidFill>
                  <a:srgbClr val="595959"/>
                </a:solidFill>
                <a:prstDash val="solid"/>
                <a:round/>
                <a:headEnd len="sm" w="sm" type="none"/>
                <a:tailEnd len="sm" w="sm" type="none"/>
              </a:ln>
            </p:spPr>
          </p:pic>
          <p:pic>
            <p:nvPicPr>
              <p:cNvPr id="784" name="Google Shape;784;p109"/>
              <p:cNvPicPr preferRelativeResize="0"/>
              <p:nvPr/>
            </p:nvPicPr>
            <p:blipFill>
              <a:blip r:embed="rId17">
                <a:alphaModFix/>
              </a:blip>
              <a:stretch>
                <a:fillRect/>
              </a:stretch>
            </p:blipFill>
            <p:spPr>
              <a:xfrm>
                <a:off x="-1642225" y="4348250"/>
                <a:ext cx="706582" cy="914400"/>
              </a:xfrm>
              <a:prstGeom prst="rect">
                <a:avLst/>
              </a:prstGeom>
              <a:noFill/>
              <a:ln cap="flat" cmpd="sng" w="9525">
                <a:solidFill>
                  <a:srgbClr val="595959"/>
                </a:solidFill>
                <a:prstDash val="solid"/>
                <a:round/>
                <a:headEnd len="sm" w="sm" type="none"/>
                <a:tailEnd len="sm" w="sm" type="none"/>
              </a:ln>
            </p:spPr>
          </p:pic>
          <p:pic>
            <p:nvPicPr>
              <p:cNvPr id="785" name="Google Shape;785;p109"/>
              <p:cNvPicPr preferRelativeResize="0"/>
              <p:nvPr/>
            </p:nvPicPr>
            <p:blipFill>
              <a:blip r:embed="rId18">
                <a:alphaModFix/>
              </a:blip>
              <a:stretch>
                <a:fillRect/>
              </a:stretch>
            </p:blipFill>
            <p:spPr>
              <a:xfrm>
                <a:off x="-945800" y="4348250"/>
                <a:ext cx="706582" cy="914400"/>
              </a:xfrm>
              <a:prstGeom prst="rect">
                <a:avLst/>
              </a:prstGeom>
              <a:noFill/>
              <a:ln cap="flat" cmpd="sng" w="9525">
                <a:solidFill>
                  <a:srgbClr val="595959"/>
                </a:solidFill>
                <a:prstDash val="solid"/>
                <a:round/>
                <a:headEnd len="sm" w="sm" type="none"/>
                <a:tailEnd len="sm" w="sm" type="none"/>
              </a:ln>
            </p:spPr>
          </p:pic>
        </p:grpSp>
        <p:pic>
          <p:nvPicPr>
            <p:cNvPr id="786" name="Google Shape;786;p109"/>
            <p:cNvPicPr preferRelativeResize="0"/>
            <p:nvPr/>
          </p:nvPicPr>
          <p:blipFill rotWithShape="1">
            <a:blip r:embed="rId19">
              <a:alphaModFix/>
            </a:blip>
            <a:srcRect b="0" l="0" r="0" t="0"/>
            <a:stretch/>
          </p:blipFill>
          <p:spPr>
            <a:xfrm>
              <a:off x="1158700" y="3511183"/>
              <a:ext cx="706583" cy="914401"/>
            </a:xfrm>
            <a:prstGeom prst="rect">
              <a:avLst/>
            </a:prstGeom>
            <a:noFill/>
            <a:ln cap="flat" cmpd="sng" w="9525">
              <a:solidFill>
                <a:srgbClr val="595959"/>
              </a:solidFill>
              <a:prstDash val="solid"/>
              <a:round/>
              <a:headEnd len="sm" w="sm" type="none"/>
              <a:tailEnd len="sm" w="sm" type="none"/>
            </a:ln>
          </p:spPr>
        </p:pic>
      </p:grpSp>
      <p:cxnSp>
        <p:nvCxnSpPr>
          <p:cNvPr id="787" name="Google Shape;787;p109"/>
          <p:cNvCxnSpPr/>
          <p:nvPr/>
        </p:nvCxnSpPr>
        <p:spPr>
          <a:xfrm>
            <a:off x="287400" y="2473650"/>
            <a:ext cx="779700" cy="0"/>
          </a:xfrm>
          <a:prstGeom prst="straightConnector1">
            <a:avLst/>
          </a:prstGeom>
          <a:noFill/>
          <a:ln cap="flat" cmpd="sng" w="76200">
            <a:solidFill>
              <a:srgbClr val="00FF00"/>
            </a:solidFill>
            <a:prstDash val="solid"/>
            <a:round/>
            <a:headEnd len="med" w="med" type="none"/>
            <a:tailEnd len="med" w="med" type="triangle"/>
          </a:ln>
        </p:spPr>
      </p:cxnSp>
      <p:sp>
        <p:nvSpPr>
          <p:cNvPr id="788" name="Google Shape;788;p109"/>
          <p:cNvSpPr txBox="1"/>
          <p:nvPr/>
        </p:nvSpPr>
        <p:spPr>
          <a:xfrm>
            <a:off x="0" y="319300"/>
            <a:ext cx="1260000" cy="4464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b="1" lang="en" sz="1700">
                <a:solidFill>
                  <a:srgbClr val="00FFFF"/>
                </a:solidFill>
                <a:latin typeface="Open Sans"/>
                <a:ea typeface="Open Sans"/>
                <a:cs typeface="Open Sans"/>
                <a:sym typeface="Open Sans"/>
              </a:rPr>
              <a:t>DONE!</a:t>
            </a:r>
            <a:endParaRPr>
              <a:solidFill>
                <a:srgbClr val="00FFFF"/>
              </a:solidFill>
            </a:endParaRPr>
          </a:p>
        </p:txBody>
      </p:sp>
      <p:sp>
        <p:nvSpPr>
          <p:cNvPr id="789" name="Google Shape;789;p109"/>
          <p:cNvSpPr txBox="1"/>
          <p:nvPr/>
        </p:nvSpPr>
        <p:spPr>
          <a:xfrm>
            <a:off x="0" y="1238325"/>
            <a:ext cx="1260000" cy="4464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b="1" lang="en" sz="1700">
                <a:solidFill>
                  <a:srgbClr val="00FFFF"/>
                </a:solidFill>
                <a:latin typeface="Open Sans"/>
                <a:ea typeface="Open Sans"/>
                <a:cs typeface="Open Sans"/>
                <a:sym typeface="Open Sans"/>
              </a:rPr>
              <a:t>DONE!</a:t>
            </a:r>
            <a:endParaRPr>
              <a:solidFill>
                <a:srgbClr val="00FFFF"/>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10"/>
          <p:cNvSpPr txBox="1"/>
          <p:nvPr/>
        </p:nvSpPr>
        <p:spPr>
          <a:xfrm>
            <a:off x="5400" y="0"/>
            <a:ext cx="9144000" cy="127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100">
                <a:solidFill>
                  <a:srgbClr val="FFFFFF"/>
                </a:solidFill>
                <a:latin typeface="Oswald"/>
                <a:ea typeface="Oswald"/>
                <a:cs typeface="Oswald"/>
                <a:sym typeface="Oswald"/>
              </a:rPr>
              <a:t>Which skill builders are most important?</a:t>
            </a:r>
            <a:endParaRPr sz="4100">
              <a:solidFill>
                <a:srgbClr val="FFFFFF"/>
              </a:solidFill>
              <a:latin typeface="Oswald"/>
              <a:ea typeface="Oswald"/>
              <a:cs typeface="Oswald"/>
              <a:sym typeface="Oswald"/>
            </a:endParaRPr>
          </a:p>
        </p:txBody>
      </p:sp>
      <p:grpSp>
        <p:nvGrpSpPr>
          <p:cNvPr id="795" name="Google Shape;795;p110"/>
          <p:cNvGrpSpPr/>
          <p:nvPr/>
        </p:nvGrpSpPr>
        <p:grpSpPr>
          <a:xfrm>
            <a:off x="5397" y="1275125"/>
            <a:ext cx="3066517" cy="2743200"/>
            <a:chOff x="352964" y="1275125"/>
            <a:chExt cx="3066517" cy="2743200"/>
          </a:xfrm>
        </p:grpSpPr>
        <p:pic>
          <p:nvPicPr>
            <p:cNvPr id="796" name="Google Shape;796;p110"/>
            <p:cNvPicPr preferRelativeResize="0"/>
            <p:nvPr/>
          </p:nvPicPr>
          <p:blipFill>
            <a:blip r:embed="rId3">
              <a:alphaModFix/>
            </a:blip>
            <a:stretch>
              <a:fillRect/>
            </a:stretch>
          </p:blipFill>
          <p:spPr>
            <a:xfrm>
              <a:off x="1324214" y="1275125"/>
              <a:ext cx="2095267" cy="2743200"/>
            </a:xfrm>
            <a:prstGeom prst="rect">
              <a:avLst/>
            </a:prstGeom>
            <a:noFill/>
            <a:ln>
              <a:noFill/>
            </a:ln>
          </p:spPr>
        </p:pic>
        <p:sp>
          <p:nvSpPr>
            <p:cNvPr id="797" name="Google Shape;797;p110"/>
            <p:cNvSpPr txBox="1"/>
            <p:nvPr/>
          </p:nvSpPr>
          <p:spPr>
            <a:xfrm>
              <a:off x="352964" y="2185025"/>
              <a:ext cx="971400" cy="9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00FF00"/>
                  </a:solidFill>
                  <a:latin typeface="Open Sans ExtraBold"/>
                  <a:ea typeface="Open Sans ExtraBold"/>
                  <a:cs typeface="Open Sans ExtraBold"/>
                  <a:sym typeface="Open Sans ExtraBold"/>
                </a:rPr>
                <a:t>#1</a:t>
              </a:r>
              <a:endParaRPr sz="4800">
                <a:solidFill>
                  <a:srgbClr val="00FF00"/>
                </a:solidFill>
                <a:latin typeface="Open Sans ExtraBold"/>
                <a:ea typeface="Open Sans ExtraBold"/>
                <a:cs typeface="Open Sans ExtraBold"/>
                <a:sym typeface="Open Sans ExtraBold"/>
              </a:endParaRPr>
            </a:p>
          </p:txBody>
        </p:sp>
      </p:grpSp>
      <p:sp>
        <p:nvSpPr>
          <p:cNvPr id="798" name="Google Shape;798;p110"/>
          <p:cNvSpPr txBox="1"/>
          <p:nvPr/>
        </p:nvSpPr>
        <p:spPr>
          <a:xfrm>
            <a:off x="3810550" y="2185025"/>
            <a:ext cx="971400" cy="9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00FF00"/>
                </a:solidFill>
                <a:latin typeface="Open Sans ExtraBold"/>
                <a:ea typeface="Open Sans ExtraBold"/>
                <a:cs typeface="Open Sans ExtraBold"/>
                <a:sym typeface="Open Sans ExtraBold"/>
              </a:rPr>
              <a:t>#2</a:t>
            </a:r>
            <a:endParaRPr sz="4800">
              <a:solidFill>
                <a:srgbClr val="00FF00"/>
              </a:solidFill>
              <a:latin typeface="Open Sans ExtraBold"/>
              <a:ea typeface="Open Sans ExtraBold"/>
              <a:cs typeface="Open Sans ExtraBold"/>
              <a:sym typeface="Open Sans ExtraBold"/>
            </a:endParaRPr>
          </a:p>
        </p:txBody>
      </p:sp>
      <p:grpSp>
        <p:nvGrpSpPr>
          <p:cNvPr id="799" name="Google Shape;799;p110"/>
          <p:cNvGrpSpPr/>
          <p:nvPr/>
        </p:nvGrpSpPr>
        <p:grpSpPr>
          <a:xfrm>
            <a:off x="3192327" y="4114800"/>
            <a:ext cx="4204340" cy="2743201"/>
            <a:chOff x="1321119" y="4114800"/>
            <a:chExt cx="4204340" cy="2743201"/>
          </a:xfrm>
        </p:grpSpPr>
        <p:pic>
          <p:nvPicPr>
            <p:cNvPr id="800" name="Google Shape;800;p110"/>
            <p:cNvPicPr preferRelativeResize="0"/>
            <p:nvPr/>
          </p:nvPicPr>
          <p:blipFill>
            <a:blip r:embed="rId4">
              <a:alphaModFix/>
            </a:blip>
            <a:stretch>
              <a:fillRect/>
            </a:stretch>
          </p:blipFill>
          <p:spPr>
            <a:xfrm rot="10800000">
              <a:off x="1321119" y="4114800"/>
              <a:ext cx="2095082" cy="2743200"/>
            </a:xfrm>
            <a:prstGeom prst="rect">
              <a:avLst/>
            </a:prstGeom>
            <a:noFill/>
            <a:ln>
              <a:noFill/>
            </a:ln>
          </p:spPr>
        </p:pic>
        <p:pic>
          <p:nvPicPr>
            <p:cNvPr id="801" name="Google Shape;801;p110"/>
            <p:cNvPicPr preferRelativeResize="0"/>
            <p:nvPr/>
          </p:nvPicPr>
          <p:blipFill rotWithShape="1">
            <a:blip r:embed="rId5">
              <a:alphaModFix/>
            </a:blip>
            <a:srcRect b="4618" l="22849" r="24174" t="9219"/>
            <a:stretch/>
          </p:blipFill>
          <p:spPr>
            <a:xfrm>
              <a:off x="3416300" y="4114800"/>
              <a:ext cx="2109158" cy="2743201"/>
            </a:xfrm>
            <a:prstGeom prst="rect">
              <a:avLst/>
            </a:prstGeom>
            <a:noFill/>
            <a:ln>
              <a:noFill/>
            </a:ln>
          </p:spPr>
        </p:pic>
      </p:grpSp>
      <p:pic>
        <p:nvPicPr>
          <p:cNvPr id="802" name="Google Shape;802;p110"/>
          <p:cNvPicPr preferRelativeResize="0"/>
          <p:nvPr/>
        </p:nvPicPr>
        <p:blipFill>
          <a:blip r:embed="rId6">
            <a:alphaModFix/>
          </a:blip>
          <a:stretch>
            <a:fillRect/>
          </a:stretch>
        </p:blipFill>
        <p:spPr>
          <a:xfrm>
            <a:off x="6875996" y="1275125"/>
            <a:ext cx="2094046" cy="2743200"/>
          </a:xfrm>
          <a:prstGeom prst="rect">
            <a:avLst/>
          </a:prstGeom>
          <a:noFill/>
          <a:ln>
            <a:noFill/>
          </a:ln>
        </p:spPr>
      </p:pic>
      <p:pic>
        <p:nvPicPr>
          <p:cNvPr id="803" name="Google Shape;803;p110"/>
          <p:cNvPicPr preferRelativeResize="0"/>
          <p:nvPr/>
        </p:nvPicPr>
        <p:blipFill>
          <a:blip r:embed="rId7">
            <a:alphaModFix/>
          </a:blip>
          <a:stretch>
            <a:fillRect/>
          </a:stretch>
        </p:blipFill>
        <p:spPr>
          <a:xfrm>
            <a:off x="4781950" y="1275125"/>
            <a:ext cx="2094046" cy="2743200"/>
          </a:xfrm>
          <a:prstGeom prst="rect">
            <a:avLst/>
          </a:prstGeom>
          <a:noFill/>
          <a:ln>
            <a:noFill/>
          </a:ln>
        </p:spPr>
      </p:pic>
      <p:sp>
        <p:nvSpPr>
          <p:cNvPr id="804" name="Google Shape;804;p110"/>
          <p:cNvSpPr txBox="1"/>
          <p:nvPr/>
        </p:nvSpPr>
        <p:spPr>
          <a:xfrm>
            <a:off x="1098275" y="5255550"/>
            <a:ext cx="2094000" cy="46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2400">
                <a:solidFill>
                  <a:srgbClr val="00FFFF"/>
                </a:solidFill>
                <a:latin typeface="Open Sans ExtraBold"/>
                <a:ea typeface="Open Sans ExtraBold"/>
                <a:cs typeface="Open Sans ExtraBold"/>
                <a:sym typeface="Open Sans ExtraBold"/>
              </a:rPr>
              <a:t>Optional:</a:t>
            </a:r>
            <a:endParaRPr sz="2400">
              <a:solidFill>
                <a:srgbClr val="00FFFF"/>
              </a:solidFill>
              <a:latin typeface="Open Sans ExtraBold"/>
              <a:ea typeface="Open Sans ExtraBold"/>
              <a:cs typeface="Open Sans ExtraBold"/>
              <a:sym typeface="Open Sans ExtraBol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descr="All text" id="809" name="Google Shape;809;p111"/>
          <p:cNvSpPr txBox="1"/>
          <p:nvPr/>
        </p:nvSpPr>
        <p:spPr>
          <a:xfrm>
            <a:off x="0" y="6123475"/>
            <a:ext cx="9144000" cy="646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3000">
                <a:solidFill>
                  <a:srgbClr val="FFFFFF"/>
                </a:solidFill>
                <a:latin typeface="Average"/>
                <a:ea typeface="Average"/>
                <a:cs typeface="Average"/>
                <a:sym typeface="Average"/>
              </a:rPr>
              <a:t>Basic watercolour techniques</a:t>
            </a:r>
            <a:endParaRPr b="1" sz="3000">
              <a:solidFill>
                <a:srgbClr val="FFFFFF"/>
              </a:solidFill>
              <a:latin typeface="Average"/>
              <a:ea typeface="Average"/>
              <a:cs typeface="Average"/>
              <a:sym typeface="Average"/>
            </a:endParaRPr>
          </a:p>
        </p:txBody>
      </p:sp>
      <p:pic>
        <p:nvPicPr>
          <p:cNvPr id="810" name="Google Shape;810;p111"/>
          <p:cNvPicPr preferRelativeResize="0"/>
          <p:nvPr/>
        </p:nvPicPr>
        <p:blipFill>
          <a:blip r:embed="rId3">
            <a:alphaModFix/>
          </a:blip>
          <a:stretch>
            <a:fillRect/>
          </a:stretch>
        </p:blipFill>
        <p:spPr>
          <a:xfrm>
            <a:off x="0" y="0"/>
            <a:ext cx="4496248" cy="5818674"/>
          </a:xfrm>
          <a:prstGeom prst="rect">
            <a:avLst/>
          </a:prstGeom>
          <a:noFill/>
          <a:ln>
            <a:noFill/>
          </a:ln>
        </p:spPr>
      </p:pic>
      <p:pic>
        <p:nvPicPr>
          <p:cNvPr id="811" name="Google Shape;811;p111"/>
          <p:cNvPicPr preferRelativeResize="0"/>
          <p:nvPr/>
        </p:nvPicPr>
        <p:blipFill>
          <a:blip r:embed="rId4">
            <a:alphaModFix/>
          </a:blip>
          <a:stretch>
            <a:fillRect/>
          </a:stretch>
        </p:blipFill>
        <p:spPr>
          <a:xfrm>
            <a:off x="4647750" y="0"/>
            <a:ext cx="4496250" cy="5818689"/>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11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descr="Title" id="821" name="Google Shape;821;p113"/>
          <p:cNvSpPr txBox="1"/>
          <p:nvPr/>
        </p:nvSpPr>
        <p:spPr>
          <a:xfrm>
            <a:off x="0" y="0"/>
            <a:ext cx="70818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600">
                <a:solidFill>
                  <a:srgbClr val="FF0000"/>
                </a:solidFill>
                <a:latin typeface="Oswald"/>
                <a:ea typeface="Oswald"/>
                <a:cs typeface="Oswald"/>
                <a:sym typeface="Oswald"/>
              </a:rPr>
              <a:t>C</a:t>
            </a:r>
            <a:r>
              <a:rPr lang="en" sz="9600">
                <a:solidFill>
                  <a:srgbClr val="FF9900"/>
                </a:solidFill>
                <a:latin typeface="Oswald"/>
                <a:ea typeface="Oswald"/>
                <a:cs typeface="Oswald"/>
                <a:sym typeface="Oswald"/>
              </a:rPr>
              <a:t>o</a:t>
            </a:r>
            <a:r>
              <a:rPr lang="en" sz="9600">
                <a:solidFill>
                  <a:srgbClr val="FFFF00"/>
                </a:solidFill>
                <a:latin typeface="Oswald"/>
                <a:ea typeface="Oswald"/>
                <a:cs typeface="Oswald"/>
                <a:sym typeface="Oswald"/>
              </a:rPr>
              <a:t>l</a:t>
            </a:r>
            <a:r>
              <a:rPr lang="en" sz="9600">
                <a:solidFill>
                  <a:srgbClr val="00FF00"/>
                </a:solidFill>
                <a:latin typeface="Oswald"/>
                <a:ea typeface="Oswald"/>
                <a:cs typeface="Oswald"/>
                <a:sym typeface="Oswald"/>
              </a:rPr>
              <a:t>o</a:t>
            </a:r>
            <a:r>
              <a:rPr lang="en" sz="9600">
                <a:solidFill>
                  <a:srgbClr val="00FFFF"/>
                </a:solidFill>
                <a:latin typeface="Oswald"/>
                <a:ea typeface="Oswald"/>
                <a:cs typeface="Oswald"/>
                <a:sym typeface="Oswald"/>
              </a:rPr>
              <a:t>u</a:t>
            </a:r>
            <a:r>
              <a:rPr lang="en" sz="9600">
                <a:solidFill>
                  <a:srgbClr val="4A86E8"/>
                </a:solidFill>
                <a:latin typeface="Oswald"/>
                <a:ea typeface="Oswald"/>
                <a:cs typeface="Oswald"/>
                <a:sym typeface="Oswald"/>
              </a:rPr>
              <a:t>r</a:t>
            </a:r>
            <a:r>
              <a:rPr lang="en" sz="9600">
                <a:solidFill>
                  <a:srgbClr val="FFFFFF"/>
                </a:solidFill>
                <a:latin typeface="Oswald"/>
                <a:ea typeface="Oswald"/>
                <a:cs typeface="Oswald"/>
                <a:sym typeface="Oswald"/>
              </a:rPr>
              <a:t> and emotion! 😢🤣😠</a:t>
            </a:r>
            <a:endParaRPr sz="9600">
              <a:solidFill>
                <a:srgbClr val="FFFFFF"/>
              </a:solidFill>
              <a:latin typeface="Oswald"/>
              <a:ea typeface="Oswald"/>
              <a:cs typeface="Oswald"/>
              <a:sym typeface="Oswald"/>
            </a:endParaRPr>
          </a:p>
        </p:txBody>
      </p:sp>
      <p:sp>
        <p:nvSpPr>
          <p:cNvPr descr="Translations" id="822" name="Google Shape;822;p113"/>
          <p:cNvSpPr txBox="1"/>
          <p:nvPr/>
        </p:nvSpPr>
        <p:spPr>
          <a:xfrm>
            <a:off x="7081925" y="0"/>
            <a:ext cx="20622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AAAAAA"/>
                </a:solidFill>
                <a:latin typeface="Average"/>
                <a:ea typeface="Average"/>
                <a:cs typeface="Average"/>
                <a:sym typeface="Average"/>
              </a:rPr>
              <a:t>ቀለም እና ስሜት!</a:t>
            </a:r>
            <a:endParaRPr sz="1800">
              <a:solidFill>
                <a:srgbClr val="AAAAAA"/>
              </a:solidFill>
              <a:latin typeface="Average"/>
              <a:ea typeface="Average"/>
              <a:cs typeface="Average"/>
              <a:sym typeface="Average"/>
            </a:endParaRPr>
          </a:p>
          <a:p>
            <a:pPr indent="0" lvl="0" marL="0" rtl="1" algn="r">
              <a:spcBef>
                <a:spcPts val="0"/>
              </a:spcBef>
              <a:spcAft>
                <a:spcPts val="0"/>
              </a:spcAft>
              <a:buNone/>
            </a:pPr>
            <a:r>
              <a:rPr lang="en" sz="1800">
                <a:solidFill>
                  <a:srgbClr val="AAAAAA"/>
                </a:solidFill>
                <a:latin typeface="Average"/>
                <a:ea typeface="Average"/>
                <a:cs typeface="Average"/>
                <a:sym typeface="Average"/>
              </a:rPr>
              <a:t>اللون والعاطفة!</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Color i emoció!</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色彩和情感！</a:t>
            </a:r>
            <a:endParaRPr sz="1800">
              <a:solidFill>
                <a:srgbClr val="AAAAAA"/>
              </a:solidFill>
              <a:latin typeface="Average"/>
              <a:ea typeface="Average"/>
              <a:cs typeface="Average"/>
              <a:sym typeface="Average"/>
            </a:endParaRPr>
          </a:p>
          <a:p>
            <a:pPr indent="0" lvl="0" marL="0" rtl="1" algn="r">
              <a:spcBef>
                <a:spcPts val="0"/>
              </a:spcBef>
              <a:spcAft>
                <a:spcPts val="0"/>
              </a:spcAft>
              <a:buNone/>
            </a:pPr>
            <a:r>
              <a:rPr lang="en" sz="1800">
                <a:solidFill>
                  <a:srgbClr val="AAAAAA"/>
                </a:solidFill>
                <a:latin typeface="Average"/>
                <a:ea typeface="Average"/>
                <a:cs typeface="Average"/>
                <a:sym typeface="Average"/>
              </a:rPr>
              <a:t>رنگ و احساس!</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रंग और भावना!</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色彩と感情！</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색상과 감정!</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Reng û hest!</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Cor e emoção!</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ਰੰਗ ਅਤੇ ਭਾਵਨਾ!</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Цвет и эмоции!</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Midabka iyo dareenka!</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¡Color y emoción!</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Rangi na hisia!</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Kulay at emosyon!</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Renk ve duygu!</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Колір та емоції!</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Màu sắc và cảm xúc!</a:t>
            </a:r>
            <a:endParaRPr sz="3000">
              <a:latin typeface="Average"/>
              <a:ea typeface="Average"/>
              <a:cs typeface="Average"/>
              <a:sym typeface="Average"/>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26" name="Shape 826"/>
        <p:cNvGrpSpPr/>
        <p:nvPr/>
      </p:nvGrpSpPr>
      <p:grpSpPr>
        <a:xfrm>
          <a:off x="0" y="0"/>
          <a:ext cx="0" cy="0"/>
          <a:chOff x="0" y="0"/>
          <a:chExt cx="0" cy="0"/>
        </a:xfrm>
      </p:grpSpPr>
      <p:sp>
        <p:nvSpPr>
          <p:cNvPr descr="Title" id="827" name="Google Shape;827;p114"/>
          <p:cNvSpPr txBox="1"/>
          <p:nvPr/>
        </p:nvSpPr>
        <p:spPr>
          <a:xfrm>
            <a:off x="456650" y="0"/>
            <a:ext cx="8227800" cy="2763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3300"/>
              </a:buClr>
              <a:buFont typeface="Calibri"/>
              <a:buNone/>
            </a:pPr>
            <a:r>
              <a:rPr lang="en" sz="5400">
                <a:solidFill>
                  <a:srgbClr val="CC3300"/>
                </a:solidFill>
                <a:latin typeface="Open Sans"/>
                <a:ea typeface="Open Sans"/>
                <a:cs typeface="Open Sans"/>
                <a:sym typeface="Open Sans"/>
              </a:rPr>
              <a:t>Colour and Emotion</a:t>
            </a:r>
            <a:endParaRPr b="1" sz="5400">
              <a:solidFill>
                <a:srgbClr val="37474F"/>
              </a:solidFill>
              <a:latin typeface="Open Sans"/>
              <a:ea typeface="Open Sans"/>
              <a:cs typeface="Open Sans"/>
              <a:sym typeface="Open Sans"/>
            </a:endParaRPr>
          </a:p>
          <a:p>
            <a:pPr indent="0" lvl="0" marL="0" marR="0" rtl="0" algn="r">
              <a:lnSpc>
                <a:spcPct val="100000"/>
              </a:lnSpc>
              <a:spcBef>
                <a:spcPts val="3600"/>
              </a:spcBef>
              <a:spcAft>
                <a:spcPts val="0"/>
              </a:spcAft>
              <a:buClr>
                <a:srgbClr val="37474F"/>
              </a:buClr>
              <a:buFont typeface="Calibri"/>
              <a:buNone/>
            </a:pPr>
            <a:r>
              <a:rPr b="1" lang="en" sz="4000">
                <a:solidFill>
                  <a:srgbClr val="FFFFFF"/>
                </a:solidFill>
                <a:latin typeface="Open Sans"/>
                <a:ea typeface="Open Sans"/>
                <a:cs typeface="Open Sans"/>
                <a:sym typeface="Open Sans"/>
              </a:rPr>
              <a:t>How do you communicate using just shapes and colour?</a:t>
            </a:r>
            <a:endParaRPr b="1" sz="800">
              <a:solidFill>
                <a:srgbClr val="B7B7B7"/>
              </a:solidFill>
              <a:latin typeface="Open Sans"/>
              <a:ea typeface="Open Sans"/>
              <a:cs typeface="Open Sans"/>
              <a:sym typeface="Open Sans"/>
            </a:endParaRPr>
          </a:p>
        </p:txBody>
      </p:sp>
      <p:sp>
        <p:nvSpPr>
          <p:cNvPr descr="Translations" id="828" name="Google Shape;828;p114"/>
          <p:cNvSpPr txBox="1"/>
          <p:nvPr/>
        </p:nvSpPr>
        <p:spPr>
          <a:xfrm>
            <a:off x="456650" y="2763000"/>
            <a:ext cx="8227800" cy="4095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ቀለም እና ስሜት፡ ቅርጾችን እና ቀለሞችን በመጠቀም እንዴት ይገናኛሉ?</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اللون والعاطفة: كيف تتواصل باستخدام الأشكال والألوان فقط؟</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Color i emoció: Com us comuniqueu utilitzant només formes i color?</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色彩与情感：如何仅使用形状和颜色进行交流？</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رنگ و احساسات: چگونه فقط با استفاده از شکل و رنگ ارتباط برقرار می‌کنید؟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रंग और भावना: आप केवल आकृतियों और रंगों का उपयोग करके कैसे संवाद करते हैं?</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色と感情: 形と色だけを使ってどのようにコミュニケーションをとるのでしょうか?</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색상과 감정: 모양과 색상만으로 어떻게 의사소통을 할 수 있을까요?</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Reng û Hest: Hûn çawa tenê bi karanîna şekil û rengan danûstandinê dikin?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Cor e emoção: como você se comunica usando apenas formas e cores?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ਰੰਗ ਅਤੇ ਭਾਵਨਾ: ਤੁਸੀਂ ਸਿਰਫ਼ ਆਕਾਰਾਂ ਅਤੇ ਰੰਗਾਂ ਦੀ ਵਰਤੋਂ ਕਰਕੇ ਕਿਵੇਂ ਸੰਚਾਰ ਕਰਦੇ ਹੋ?</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Цвет и эмоции: как передать информацию, используя только формы и цвет?</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Midabka iyo Dareenka: Sideed ula xidhiidhaa adiga oo isticmaalaya qaabab iyo midab?</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Color y emoción: ¿Cómo comunicarse utilizando sólo formas y colores?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Rangi na Hisia: Unawasilianaje kwa kutumia maumbo na rangi pekee?</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Kulay at Emosyon: Paano ka nakikipag-usap gamit lamang ang mga hugis at kulay?</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Renk ve Duygu: Sadece şekil ve renk kullanarak nasıl iletişim kurarsınız?</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Колір та емоції: Як ви спілкуєтесь, використовуючи лише форми та колір?</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Màu sắc và cảm xúc: Bạn giao tiếp như thế nào chỉ bằng hình khối và màu sắc?</a:t>
            </a:r>
            <a:endParaRPr sz="2100">
              <a:solidFill>
                <a:srgbClr val="CACACA"/>
              </a:solidFill>
              <a:latin typeface="Average"/>
              <a:ea typeface="Average"/>
              <a:cs typeface="Average"/>
              <a:sym typeface="Average"/>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32" name="Shape 832"/>
        <p:cNvGrpSpPr/>
        <p:nvPr/>
      </p:nvGrpSpPr>
      <p:grpSpPr>
        <a:xfrm>
          <a:off x="0" y="0"/>
          <a:ext cx="0" cy="0"/>
          <a:chOff x="0" y="0"/>
          <a:chExt cx="0" cy="0"/>
        </a:xfrm>
      </p:grpSpPr>
      <p:sp>
        <p:nvSpPr>
          <p:cNvPr id="833" name="Google Shape;833;p115"/>
          <p:cNvSpPr txBox="1"/>
          <p:nvPr/>
        </p:nvSpPr>
        <p:spPr>
          <a:xfrm>
            <a:off x="0" y="3873900"/>
            <a:ext cx="9144000" cy="490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16161"/>
              </a:buClr>
              <a:buFont typeface="Arial"/>
              <a:buNone/>
            </a:pPr>
            <a:r>
              <a:rPr b="0" i="0" lang="en" sz="2400" u="none" cap="none" strike="noStrike">
                <a:solidFill>
                  <a:srgbClr val="CCCCCC"/>
                </a:solidFill>
                <a:latin typeface="Open Sans"/>
                <a:ea typeface="Open Sans"/>
                <a:cs typeface="Open Sans"/>
                <a:sym typeface="Open Sans"/>
              </a:rPr>
              <a:t>Which one is named ‘</a:t>
            </a:r>
            <a:r>
              <a:rPr b="1" i="0" lang="en" sz="2400" u="none" cap="none" strike="noStrike">
                <a:solidFill>
                  <a:srgbClr val="F3F3F3"/>
                </a:solidFill>
                <a:latin typeface="Open Sans"/>
                <a:ea typeface="Open Sans"/>
                <a:cs typeface="Open Sans"/>
                <a:sym typeface="Open Sans"/>
              </a:rPr>
              <a:t>Booba</a:t>
            </a:r>
            <a:r>
              <a:rPr b="0" i="0" lang="en" sz="2400" u="none" cap="none" strike="noStrike">
                <a:solidFill>
                  <a:srgbClr val="CCCCCC"/>
                </a:solidFill>
                <a:latin typeface="Open Sans"/>
                <a:ea typeface="Open Sans"/>
                <a:cs typeface="Open Sans"/>
                <a:sym typeface="Open Sans"/>
              </a:rPr>
              <a:t>,’ and which one is ‘</a:t>
            </a:r>
            <a:r>
              <a:rPr b="1" i="0" lang="en" sz="2400" u="none" cap="none" strike="noStrike">
                <a:solidFill>
                  <a:srgbClr val="F3F3F3"/>
                </a:solidFill>
                <a:latin typeface="Open Sans"/>
                <a:ea typeface="Open Sans"/>
                <a:cs typeface="Open Sans"/>
                <a:sym typeface="Open Sans"/>
              </a:rPr>
              <a:t>Kiki</a:t>
            </a:r>
            <a:r>
              <a:rPr b="0" i="0" lang="en" sz="2400" u="none" cap="none" strike="noStrike">
                <a:solidFill>
                  <a:srgbClr val="CCCCCC"/>
                </a:solidFill>
                <a:latin typeface="Open Sans"/>
                <a:ea typeface="Open Sans"/>
                <a:cs typeface="Open Sans"/>
                <a:sym typeface="Open Sans"/>
              </a:rPr>
              <a:t>?’</a:t>
            </a:r>
            <a:endParaRPr>
              <a:solidFill>
                <a:srgbClr val="B7B7B7"/>
              </a:solidFill>
              <a:latin typeface="Open Sans"/>
              <a:ea typeface="Open Sans"/>
              <a:cs typeface="Open Sans"/>
              <a:sym typeface="Open Sans"/>
            </a:endParaRPr>
          </a:p>
        </p:txBody>
      </p:sp>
      <p:grpSp>
        <p:nvGrpSpPr>
          <p:cNvPr id="834" name="Google Shape;834;p115"/>
          <p:cNvGrpSpPr/>
          <p:nvPr/>
        </p:nvGrpSpPr>
        <p:grpSpPr>
          <a:xfrm>
            <a:off x="143712" y="-228588"/>
            <a:ext cx="8856600" cy="4516500"/>
            <a:chOff x="143712" y="12"/>
            <a:chExt cx="8856600" cy="4516500"/>
          </a:xfrm>
        </p:grpSpPr>
        <p:pic>
          <p:nvPicPr>
            <p:cNvPr descr="http://4.bp.blogspot.com/_Idi7pe5MHtw/TCwQQwtS1II/AAAAAAAAAT4/T5kxLX9TQ1g/s1600/500px-Booba-Kiki.svg.png" id="835" name="Google Shape;835;p115"/>
            <p:cNvPicPr preferRelativeResize="0"/>
            <p:nvPr/>
          </p:nvPicPr>
          <p:blipFill rotWithShape="1">
            <a:blip r:embed="rId3">
              <a:alphaModFix/>
            </a:blip>
            <a:srcRect b="0" l="0" r="0" t="0"/>
            <a:stretch/>
          </p:blipFill>
          <p:spPr>
            <a:xfrm>
              <a:off x="143712" y="12"/>
              <a:ext cx="8856600" cy="4516500"/>
            </a:xfrm>
            <a:prstGeom prst="rect">
              <a:avLst/>
            </a:prstGeom>
            <a:noFill/>
            <a:ln>
              <a:noFill/>
            </a:ln>
          </p:spPr>
        </p:pic>
        <p:sp>
          <p:nvSpPr>
            <p:cNvPr id="836" name="Google Shape;836;p115"/>
            <p:cNvSpPr txBox="1"/>
            <p:nvPr/>
          </p:nvSpPr>
          <p:spPr>
            <a:xfrm>
              <a:off x="306500" y="1246100"/>
              <a:ext cx="1057800" cy="3084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6000">
                  <a:solidFill>
                    <a:srgbClr val="FF0000"/>
                  </a:solidFill>
                  <a:latin typeface="Open Sans"/>
                  <a:ea typeface="Open Sans"/>
                  <a:cs typeface="Open Sans"/>
                  <a:sym typeface="Open Sans"/>
                </a:rPr>
                <a:t>1</a:t>
              </a:r>
              <a:endParaRPr b="1" sz="6000">
                <a:solidFill>
                  <a:srgbClr val="FF0000"/>
                </a:solidFill>
                <a:latin typeface="Open Sans"/>
                <a:ea typeface="Open Sans"/>
                <a:cs typeface="Open Sans"/>
                <a:sym typeface="Open Sans"/>
              </a:endParaRPr>
            </a:p>
          </p:txBody>
        </p:sp>
        <p:sp>
          <p:nvSpPr>
            <p:cNvPr id="837" name="Google Shape;837;p115"/>
            <p:cNvSpPr txBox="1"/>
            <p:nvPr/>
          </p:nvSpPr>
          <p:spPr>
            <a:xfrm>
              <a:off x="4264425" y="1267850"/>
              <a:ext cx="1057800" cy="3084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6000">
                  <a:solidFill>
                    <a:srgbClr val="FF0000"/>
                  </a:solidFill>
                  <a:latin typeface="Open Sans"/>
                  <a:ea typeface="Open Sans"/>
                  <a:cs typeface="Open Sans"/>
                  <a:sym typeface="Open Sans"/>
                </a:rPr>
                <a:t>2</a:t>
              </a:r>
              <a:endParaRPr b="1" sz="6000">
                <a:solidFill>
                  <a:srgbClr val="FF0000"/>
                </a:solidFill>
                <a:latin typeface="Open Sans"/>
                <a:ea typeface="Open Sans"/>
                <a:cs typeface="Open Sans"/>
                <a:sym typeface="Open Sans"/>
              </a:endParaRPr>
            </a:p>
          </p:txBody>
        </p:sp>
      </p:grpSp>
      <p:sp>
        <p:nvSpPr>
          <p:cNvPr descr="Column 1" id="838" name="Google Shape;838;p115"/>
          <p:cNvSpPr txBox="1"/>
          <p:nvPr/>
        </p:nvSpPr>
        <p:spPr>
          <a:xfrm>
            <a:off x="0" y="4364100"/>
            <a:ext cx="4572000" cy="249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የቱ ነው ‘ቡባ’፣ የቱስ ‘ኪኪ?’</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من هو الذي يُدعى "بوبا"، ومن هو "كيكي"؟</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Quin es diu «Booba» i quina és «Kiki»?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哪一个叫“Booba”，哪一个叫“Kiki”？</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اسم کدام یک «بوبا» و کدام یک «کیکی» است؟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किसका नाम ‘बूबा’ है और किसका ‘किकी’?</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どちらが「ブーバ」で、どちらが「キキ」という名前でしょうか？</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어느 것이 '부바'이고, 어느 것이 '키키'인가요?</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Navê kîjanê 'Booba' ye, û kîjanê 'Kiki' ye?</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 deles se chama ‘Booba’ e qual é ‘Kiki?’</a:t>
            </a:r>
            <a:endParaRPr sz="1600">
              <a:solidFill>
                <a:srgbClr val="AAAAAA"/>
              </a:solidFill>
              <a:latin typeface="Average"/>
              <a:ea typeface="Average"/>
              <a:cs typeface="Average"/>
              <a:sym typeface="Average"/>
            </a:endParaRPr>
          </a:p>
        </p:txBody>
      </p:sp>
      <p:sp>
        <p:nvSpPr>
          <p:cNvPr descr="Column 2" id="839" name="Google Shape;839;p115"/>
          <p:cNvSpPr txBox="1"/>
          <p:nvPr/>
        </p:nvSpPr>
        <p:spPr>
          <a:xfrm>
            <a:off x="4572000" y="4364100"/>
            <a:ext cx="4572000" cy="249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ਕਿਸਦਾ ਨਾਮ 'ਬੂਬਾ' ਹੈ, ਅਤੇ ਕਿਸਦਾ ਨਾਮ 'ਕੀਕੀ' ਹੈ?</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Кого из них зовут «Буба», а кого «Кики»?</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Keebaa ‘Booba’ la yidhaa, keena ‘Kiki?’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¿Cuál se llama “Booba” y cuál es “Kiki”?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Lipi linaitwa ‘Booba,’ na lipi ni ‘Kiki?’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Alin ang pinangalanang 'Booba,' at alin ang 'Kiki?'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Hangisinin adı 'Booba', hangisinin adı 'Kiki'?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Кого звати «Буба», а кого «Кікі»?</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Con nào tên là ‘Booba’, con nào tên là ‘Kiki’?</a:t>
            </a:r>
            <a:endParaRPr sz="1500">
              <a:solidFill>
                <a:srgbClr val="AAAAAA"/>
              </a:solidFill>
              <a:latin typeface="Average"/>
              <a:ea typeface="Average"/>
              <a:cs typeface="Average"/>
              <a:sym typeface="Average"/>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43" name="Shape 843"/>
        <p:cNvGrpSpPr/>
        <p:nvPr/>
      </p:nvGrpSpPr>
      <p:grpSpPr>
        <a:xfrm>
          <a:off x="0" y="0"/>
          <a:ext cx="0" cy="0"/>
          <a:chOff x="0" y="0"/>
          <a:chExt cx="0" cy="0"/>
        </a:xfrm>
      </p:grpSpPr>
      <p:sp>
        <p:nvSpPr>
          <p:cNvPr descr="Title" id="844" name="Google Shape;844;p116"/>
          <p:cNvSpPr txBox="1"/>
          <p:nvPr/>
        </p:nvSpPr>
        <p:spPr>
          <a:xfrm>
            <a:off x="3664650" y="-25"/>
            <a:ext cx="5479500" cy="228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616161"/>
              </a:buClr>
              <a:buFont typeface="Arial"/>
              <a:buNone/>
            </a:pPr>
            <a:r>
              <a:rPr lang="en" sz="4000">
                <a:solidFill>
                  <a:srgbClr val="CCCCCC"/>
                </a:solidFill>
                <a:latin typeface="Open Sans"/>
                <a:ea typeface="Open Sans"/>
                <a:cs typeface="Open Sans"/>
                <a:sym typeface="Open Sans"/>
              </a:rPr>
              <a:t>Which ones are </a:t>
            </a:r>
            <a:r>
              <a:rPr b="1" lang="en" sz="4000">
                <a:solidFill>
                  <a:srgbClr val="FF0000"/>
                </a:solidFill>
                <a:latin typeface="Open Sans"/>
                <a:ea typeface="Open Sans"/>
                <a:cs typeface="Open Sans"/>
                <a:sym typeface="Open Sans"/>
              </a:rPr>
              <a:t>angry</a:t>
            </a:r>
            <a:r>
              <a:rPr lang="en" sz="4000">
                <a:solidFill>
                  <a:srgbClr val="CCCCCC"/>
                </a:solidFill>
                <a:latin typeface="Open Sans"/>
                <a:ea typeface="Open Sans"/>
                <a:cs typeface="Open Sans"/>
                <a:sym typeface="Open Sans"/>
              </a:rPr>
              <a:t>?</a:t>
            </a:r>
            <a:endParaRPr sz="4000">
              <a:solidFill>
                <a:srgbClr val="CCCCCC"/>
              </a:solidFill>
              <a:latin typeface="Open Sans"/>
              <a:ea typeface="Open Sans"/>
              <a:cs typeface="Open Sans"/>
              <a:sym typeface="Open Sans"/>
            </a:endParaRPr>
          </a:p>
          <a:p>
            <a:pPr indent="0" lvl="0" marL="0" rtl="0" algn="ctr">
              <a:spcBef>
                <a:spcPts val="1200"/>
              </a:spcBef>
              <a:spcAft>
                <a:spcPts val="0"/>
              </a:spcAft>
              <a:buClr>
                <a:srgbClr val="37474F"/>
              </a:buClr>
              <a:buFont typeface="Arial"/>
              <a:buNone/>
            </a:pPr>
            <a:r>
              <a:rPr b="1" lang="en" sz="4000">
                <a:solidFill>
                  <a:srgbClr val="6FA8DC"/>
                </a:solidFill>
                <a:latin typeface="Open Sans"/>
                <a:ea typeface="Open Sans"/>
                <a:cs typeface="Open Sans"/>
                <a:sym typeface="Open Sans"/>
              </a:rPr>
              <a:t>Relaxed</a:t>
            </a:r>
            <a:r>
              <a:rPr lang="en" sz="4000">
                <a:solidFill>
                  <a:srgbClr val="CCCCCC"/>
                </a:solidFill>
                <a:latin typeface="Open Sans"/>
                <a:ea typeface="Open Sans"/>
                <a:cs typeface="Open Sans"/>
                <a:sym typeface="Open Sans"/>
              </a:rPr>
              <a:t>?</a:t>
            </a:r>
            <a:endParaRPr sz="1200">
              <a:solidFill>
                <a:srgbClr val="B7B7B7"/>
              </a:solidFill>
              <a:latin typeface="Average"/>
              <a:ea typeface="Average"/>
              <a:cs typeface="Average"/>
              <a:sym typeface="Average"/>
            </a:endParaRPr>
          </a:p>
        </p:txBody>
      </p:sp>
      <p:pic>
        <p:nvPicPr>
          <p:cNvPr id="845" name="Google Shape;845;p116"/>
          <p:cNvPicPr preferRelativeResize="0"/>
          <p:nvPr/>
        </p:nvPicPr>
        <p:blipFill rotWithShape="1">
          <a:blip r:embed="rId3">
            <a:alphaModFix/>
          </a:blip>
          <a:srcRect b="0" l="0" r="0" t="4021"/>
          <a:stretch/>
        </p:blipFill>
        <p:spPr>
          <a:xfrm>
            <a:off x="-1" y="0"/>
            <a:ext cx="3501000" cy="6858000"/>
          </a:xfrm>
          <a:prstGeom prst="rect">
            <a:avLst/>
          </a:prstGeom>
          <a:noFill/>
          <a:ln>
            <a:noFill/>
          </a:ln>
        </p:spPr>
      </p:pic>
      <p:sp>
        <p:nvSpPr>
          <p:cNvPr descr="Translations" id="846" name="Google Shape;846;p116"/>
          <p:cNvSpPr txBox="1"/>
          <p:nvPr/>
        </p:nvSpPr>
        <p:spPr>
          <a:xfrm>
            <a:off x="3664650" y="2285975"/>
            <a:ext cx="5479500" cy="457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የትኛው ነው የተናደደ እና ዘና ያለ?</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من هو الغاضب والمسترخي؟</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Quin està enfadat i relaxat?</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哪一个是愤怒和放松的？</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کدام یک عصبانی و آرام است؟</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कौन क्रोधित है और कौन शांत?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怒っているのとリラックスしているのはどちらでしょうか？</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어느 쪽이 화가 났고 어느 쪽이 느긋했나요?</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Kîjan ji wan hêrs û rihet 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Qual deles está bravo e relaxado?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ਕਿਹੜਾ ਗੁੱਸੇ ਵਾਲਾ ਅਤੇ ਕਿਹੜਾ ਸ਼ਾਂਤ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Кто из них злится, а кто расслабляется?</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Keebaa xanaaqsan oo dabacsan?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¿Quién está enojado y quién está relajado?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Ni yupi aliyekasirika na kupumzika?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Alin ang galit at nakakarelax?</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Hangisi öfkeli ve rahat?</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Хто з них сердитий і розслаблений?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Bên nào tức giận và bên nào thoải mái?</a:t>
            </a:r>
            <a:endParaRPr sz="3000">
              <a:solidFill>
                <a:srgbClr val="CACACA"/>
              </a:solidFill>
              <a:latin typeface="Average"/>
              <a:ea typeface="Average"/>
              <a:cs typeface="Average"/>
              <a:sym typeface="Average"/>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50" name="Shape 850"/>
        <p:cNvGrpSpPr/>
        <p:nvPr/>
      </p:nvGrpSpPr>
      <p:grpSpPr>
        <a:xfrm>
          <a:off x="0" y="0"/>
          <a:ext cx="0" cy="0"/>
          <a:chOff x="0" y="0"/>
          <a:chExt cx="0" cy="0"/>
        </a:xfrm>
      </p:grpSpPr>
      <p:sp>
        <p:nvSpPr>
          <p:cNvPr descr="Title" id="851" name="Google Shape;851;p117"/>
          <p:cNvSpPr txBox="1"/>
          <p:nvPr/>
        </p:nvSpPr>
        <p:spPr>
          <a:xfrm>
            <a:off x="3664650" y="-25"/>
            <a:ext cx="5479500" cy="183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1200"/>
              </a:spcBef>
              <a:spcAft>
                <a:spcPts val="0"/>
              </a:spcAft>
              <a:buClr>
                <a:srgbClr val="37474F"/>
              </a:buClr>
              <a:buFont typeface="Arial"/>
              <a:buNone/>
            </a:pPr>
            <a:r>
              <a:rPr lang="en" sz="2500">
                <a:solidFill>
                  <a:srgbClr val="CCCCCC"/>
                </a:solidFill>
                <a:latin typeface="Open Sans"/>
                <a:ea typeface="Open Sans"/>
                <a:cs typeface="Open Sans"/>
                <a:sym typeface="Open Sans"/>
              </a:rPr>
              <a:t>Which shows the flash of </a:t>
            </a:r>
            <a:br>
              <a:rPr lang="en" sz="2500">
                <a:solidFill>
                  <a:srgbClr val="CCCCCC"/>
                </a:solidFill>
                <a:latin typeface="Open Sans"/>
                <a:ea typeface="Open Sans"/>
                <a:cs typeface="Open Sans"/>
                <a:sym typeface="Open Sans"/>
              </a:rPr>
            </a:br>
            <a:r>
              <a:rPr b="1" lang="en" sz="2500">
                <a:solidFill>
                  <a:srgbClr val="FF4400"/>
                </a:solidFill>
                <a:latin typeface="Open Sans"/>
                <a:ea typeface="Open Sans"/>
                <a:cs typeface="Open Sans"/>
                <a:sym typeface="Open Sans"/>
              </a:rPr>
              <a:t>losing your temper</a:t>
            </a:r>
            <a:r>
              <a:rPr lang="en" sz="2500">
                <a:solidFill>
                  <a:srgbClr val="CCCCCC"/>
                </a:solidFill>
                <a:latin typeface="Open Sans"/>
                <a:ea typeface="Open Sans"/>
                <a:cs typeface="Open Sans"/>
                <a:sym typeface="Open Sans"/>
              </a:rPr>
              <a:t> and which shows the </a:t>
            </a:r>
            <a:r>
              <a:rPr b="1" lang="en" sz="2500">
                <a:solidFill>
                  <a:srgbClr val="FF4400"/>
                </a:solidFill>
                <a:latin typeface="Open Sans"/>
                <a:ea typeface="Open Sans"/>
                <a:cs typeface="Open Sans"/>
                <a:sym typeface="Open Sans"/>
              </a:rPr>
              <a:t>slow burn of revenge</a:t>
            </a:r>
            <a:r>
              <a:rPr lang="en" sz="2500">
                <a:solidFill>
                  <a:srgbClr val="CCCCCC"/>
                </a:solidFill>
                <a:latin typeface="Open Sans"/>
                <a:ea typeface="Open Sans"/>
                <a:cs typeface="Open Sans"/>
                <a:sym typeface="Open Sans"/>
              </a:rPr>
              <a:t>?</a:t>
            </a:r>
            <a:endParaRPr sz="1100">
              <a:solidFill>
                <a:srgbClr val="AAAAAA"/>
              </a:solidFill>
              <a:latin typeface="Average"/>
              <a:ea typeface="Average"/>
              <a:cs typeface="Average"/>
              <a:sym typeface="Average"/>
            </a:endParaRPr>
          </a:p>
        </p:txBody>
      </p:sp>
      <p:pic>
        <p:nvPicPr>
          <p:cNvPr id="852" name="Google Shape;852;p117"/>
          <p:cNvPicPr preferRelativeResize="0"/>
          <p:nvPr/>
        </p:nvPicPr>
        <p:blipFill rotWithShape="1">
          <a:blip r:embed="rId3">
            <a:alphaModFix/>
          </a:blip>
          <a:srcRect b="0" l="0" r="0" t="4021"/>
          <a:stretch/>
        </p:blipFill>
        <p:spPr>
          <a:xfrm>
            <a:off x="-1" y="0"/>
            <a:ext cx="3501000" cy="6858000"/>
          </a:xfrm>
          <a:prstGeom prst="rect">
            <a:avLst/>
          </a:prstGeom>
          <a:noFill/>
          <a:ln>
            <a:noFill/>
          </a:ln>
        </p:spPr>
      </p:pic>
      <p:sp>
        <p:nvSpPr>
          <p:cNvPr id="853" name="Google Shape;853;p117"/>
          <p:cNvSpPr/>
          <p:nvPr/>
        </p:nvSpPr>
        <p:spPr>
          <a:xfrm>
            <a:off x="152400" y="4152900"/>
            <a:ext cx="1514400" cy="10479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17"/>
          <p:cNvSpPr/>
          <p:nvPr/>
        </p:nvSpPr>
        <p:spPr>
          <a:xfrm>
            <a:off x="1762125" y="4181475"/>
            <a:ext cx="1514400" cy="10479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117"/>
          <p:cNvSpPr/>
          <p:nvPr/>
        </p:nvSpPr>
        <p:spPr>
          <a:xfrm>
            <a:off x="1762125" y="5553075"/>
            <a:ext cx="1514400" cy="10479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17"/>
          <p:cNvSpPr/>
          <p:nvPr/>
        </p:nvSpPr>
        <p:spPr>
          <a:xfrm>
            <a:off x="152400" y="1438275"/>
            <a:ext cx="1514400" cy="1047900"/>
          </a:xfrm>
          <a:prstGeom prst="rect">
            <a:avLst/>
          </a:prstGeom>
          <a:noFill/>
          <a:ln cap="flat" cmpd="sng" w="38100">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117"/>
          <p:cNvSpPr/>
          <p:nvPr/>
        </p:nvSpPr>
        <p:spPr>
          <a:xfrm>
            <a:off x="1762125" y="95250"/>
            <a:ext cx="1514400" cy="1047900"/>
          </a:xfrm>
          <a:prstGeom prst="rect">
            <a:avLst/>
          </a:prstGeom>
          <a:noFill/>
          <a:ln cap="flat" cmpd="sng" w="38100">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17"/>
          <p:cNvSpPr/>
          <p:nvPr/>
        </p:nvSpPr>
        <p:spPr>
          <a:xfrm>
            <a:off x="1762125" y="1438275"/>
            <a:ext cx="1514400" cy="1047900"/>
          </a:xfrm>
          <a:prstGeom prst="rect">
            <a:avLst/>
          </a:prstGeom>
          <a:noFill/>
          <a:ln cap="flat" cmpd="sng" w="38100">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17"/>
          <p:cNvSpPr/>
          <p:nvPr/>
        </p:nvSpPr>
        <p:spPr>
          <a:xfrm>
            <a:off x="152400" y="47625"/>
            <a:ext cx="1514400" cy="1047900"/>
          </a:xfrm>
          <a:prstGeom prst="rect">
            <a:avLst/>
          </a:prstGeom>
          <a:noFill/>
          <a:ln cap="flat" cmpd="sng" w="38100">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Translations" id="860" name="Google Shape;860;p117"/>
          <p:cNvSpPr txBox="1"/>
          <p:nvPr/>
        </p:nvSpPr>
        <p:spPr>
          <a:xfrm>
            <a:off x="3664650" y="1835075"/>
            <a:ext cx="5479500" cy="502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AAAAAA"/>
                </a:solidFill>
                <a:latin typeface="Average"/>
                <a:ea typeface="Average"/>
                <a:cs typeface="Average"/>
                <a:sym typeface="Average"/>
              </a:rPr>
              <a:t>የንዴትህን ብልጭታ የሚያሳየው እና ቀስ በቀስ የበቀል ቃጠሎን ያሳያል?</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 sz="1100">
                <a:solidFill>
                  <a:srgbClr val="AAAAAA"/>
                </a:solidFill>
                <a:latin typeface="Average"/>
                <a:ea typeface="Average"/>
                <a:cs typeface="Average"/>
                <a:sym typeface="Average"/>
              </a:rPr>
              <a:t>أيهما يظهر لمحة فقدان أعصابك وأيهما يظهر حرقة الانتقام البطيئة؟</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Quin mostra el flaix de perdre els estreps i quin mostra la lenta crema de la venjança?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哪一个展现了你发脾气的瞬间，哪一个展现了你复仇的缓慢燃烧？</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 sz="1100">
                <a:solidFill>
                  <a:srgbClr val="AAAAAA"/>
                </a:solidFill>
                <a:latin typeface="Average"/>
                <a:ea typeface="Average"/>
                <a:cs typeface="Average"/>
                <a:sym typeface="Average"/>
              </a:rPr>
              <a:t>کدام یک برقِ از کوره در رفتنِ خشم را نشان می‌دهد و کدام یک شعله‌ی آرامِ انتقام را؟</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कौन सा चित्र आपके गुस्से को भड़काने की तीव्र भावना को दर्शाता है और कौन सा चित्र बदले की धीमी आग को दर्शाता है?</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どちらが怒りの爆発を一瞬で表し、どちらが復讐の焦燥をゆっくりと燃え上がらせますか?</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어느 쪽이 화를 내는 순간을 보여주고, 어느 쪽이 복수심에 불타는 모습을 느리게 보여주는가?</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Kîjan şewqa windakirina hêrsê nîşan dide û kîjan şewata hêdî ya tolhildanê nîşan dide?</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Qual mostra o momento em que você perde a paciência e qual mostra a lenta queimação da vingança?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ਕਿਹੜਾ ਆਪਣਾ ਗੁੱਸਾ ਗੁਆਉਣ ਦੀ ਝਲਕ ਦਿਖਾਉਂਦਾ ਹੈ ਅਤੇ ਕਿਹੜਾ ਬਦਲੇ ਦੀ ਹੌਲੀ-ਹੌਲੀ ਅੱਗ ਨੂੰ ਦਰਸਾਉਂਦਾ ਹੈ?</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Где изображён вспыльчивый человек, потерявший самообладание, а где — медленное тление жажды мести?</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Kee baa tusinaya iftiinka cadhadaada oo tusinaysa gubashada aargoosiga ah?</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¿Cuál muestra el destello de perder el control y cuál muestra el lento ardor de la venganza?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Ni nini kinaonyesha mweko wa kukasirika na ambayo inaonyesha kasi ya polepole ya kulipiza kisasi?</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Alin ang nagpapakita ng kislap ng pagkawala ng iyong init ng ulo at alin ang nagpapakita ng mabagal na paso ng paghihiganti?</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Hangisi öfkenin aniden alevlendiğini, hangisi intikamın yavaş yavaş alevlendiğini gösteriyor?</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Який з них показує спалах втрати самовладання, а який — повільне горіння помсти?</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Cái nào thể hiện sự mất bình tĩnh và cái nào thể hiện sự trả thù âm ỉ?</a:t>
            </a:r>
            <a:endParaRPr sz="1200">
              <a:solidFill>
                <a:srgbClr val="CACACA"/>
              </a:solidFill>
              <a:latin typeface="Average"/>
              <a:ea typeface="Average"/>
              <a:cs typeface="Average"/>
              <a:sym typeface="Average"/>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64" name="Shape 864"/>
        <p:cNvGrpSpPr/>
        <p:nvPr/>
      </p:nvGrpSpPr>
      <p:grpSpPr>
        <a:xfrm>
          <a:off x="0" y="0"/>
          <a:ext cx="0" cy="0"/>
          <a:chOff x="0" y="0"/>
          <a:chExt cx="0" cy="0"/>
        </a:xfrm>
      </p:grpSpPr>
      <p:grpSp>
        <p:nvGrpSpPr>
          <p:cNvPr id="865" name="Google Shape;865;p118"/>
          <p:cNvGrpSpPr/>
          <p:nvPr/>
        </p:nvGrpSpPr>
        <p:grpSpPr>
          <a:xfrm>
            <a:off x="-231600" y="-50"/>
            <a:ext cx="7106100" cy="6858087"/>
            <a:chOff x="418575" y="0"/>
            <a:chExt cx="7106100" cy="6858087"/>
          </a:xfrm>
        </p:grpSpPr>
        <p:pic>
          <p:nvPicPr>
            <p:cNvPr id="866" name="Google Shape;866;p118"/>
            <p:cNvPicPr preferRelativeResize="0"/>
            <p:nvPr/>
          </p:nvPicPr>
          <p:blipFill rotWithShape="1">
            <a:blip r:embed="rId3">
              <a:alphaModFix/>
            </a:blip>
            <a:srcRect b="0" l="0" r="0" t="0"/>
            <a:stretch/>
          </p:blipFill>
          <p:spPr>
            <a:xfrm>
              <a:off x="1476375" y="0"/>
              <a:ext cx="6048300" cy="3084600"/>
            </a:xfrm>
            <a:prstGeom prst="rect">
              <a:avLst/>
            </a:prstGeom>
            <a:noFill/>
            <a:ln>
              <a:noFill/>
            </a:ln>
          </p:spPr>
        </p:pic>
        <p:pic>
          <p:nvPicPr>
            <p:cNvPr id="867" name="Google Shape;867;p118"/>
            <p:cNvPicPr preferRelativeResize="0"/>
            <p:nvPr/>
          </p:nvPicPr>
          <p:blipFill rotWithShape="1">
            <a:blip r:embed="rId4">
              <a:alphaModFix/>
            </a:blip>
            <a:srcRect b="0" l="0" r="0" t="0"/>
            <a:stretch/>
          </p:blipFill>
          <p:spPr>
            <a:xfrm>
              <a:off x="1476375" y="3773487"/>
              <a:ext cx="6048300" cy="3084600"/>
            </a:xfrm>
            <a:prstGeom prst="rect">
              <a:avLst/>
            </a:prstGeom>
            <a:noFill/>
            <a:ln>
              <a:noFill/>
            </a:ln>
          </p:spPr>
        </p:pic>
        <p:sp>
          <p:nvSpPr>
            <p:cNvPr id="868" name="Google Shape;868;p118"/>
            <p:cNvSpPr txBox="1"/>
            <p:nvPr/>
          </p:nvSpPr>
          <p:spPr>
            <a:xfrm>
              <a:off x="1452275" y="3083850"/>
              <a:ext cx="6048300" cy="689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Which are the correct colours for </a:t>
              </a:r>
              <a:r>
                <a:rPr b="1" lang="en" sz="1800">
                  <a:solidFill>
                    <a:srgbClr val="FFFFFF"/>
                  </a:solidFill>
                  <a:latin typeface="Open Sans"/>
                  <a:ea typeface="Open Sans"/>
                  <a:cs typeface="Open Sans"/>
                  <a:sym typeface="Open Sans"/>
                </a:rPr>
                <a:t>Kiki </a:t>
              </a:r>
              <a:r>
                <a:rPr lang="en" sz="1800">
                  <a:solidFill>
                    <a:srgbClr val="B7B7B7"/>
                  </a:solidFill>
                  <a:latin typeface="Open Sans"/>
                  <a:ea typeface="Open Sans"/>
                  <a:cs typeface="Open Sans"/>
                  <a:sym typeface="Open Sans"/>
                </a:rPr>
                <a:t>and</a:t>
              </a:r>
              <a:r>
                <a:rPr lang="en" sz="1800">
                  <a:solidFill>
                    <a:srgbClr val="37474F"/>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Booba</a:t>
              </a:r>
              <a:r>
                <a:rPr lang="en" sz="1800">
                  <a:solidFill>
                    <a:srgbClr val="B7B7B7"/>
                  </a:solidFill>
                  <a:latin typeface="Open Sans"/>
                  <a:ea typeface="Open Sans"/>
                  <a:cs typeface="Open Sans"/>
                  <a:sym typeface="Open Sans"/>
                </a:rPr>
                <a:t>?</a:t>
              </a:r>
              <a:endParaRPr sz="1800">
                <a:solidFill>
                  <a:srgbClr val="B7B7B7"/>
                </a:solidFill>
                <a:latin typeface="Open Sans"/>
                <a:ea typeface="Open Sans"/>
                <a:cs typeface="Open Sans"/>
                <a:sym typeface="Open Sans"/>
              </a:endParaRPr>
            </a:p>
          </p:txBody>
        </p:sp>
        <p:sp>
          <p:nvSpPr>
            <p:cNvPr id="869" name="Google Shape;869;p118"/>
            <p:cNvSpPr txBox="1"/>
            <p:nvPr/>
          </p:nvSpPr>
          <p:spPr>
            <a:xfrm>
              <a:off x="418575" y="0"/>
              <a:ext cx="1057800" cy="3084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6000">
                  <a:solidFill>
                    <a:srgbClr val="FF0000"/>
                  </a:solidFill>
                  <a:latin typeface="Open Sans"/>
                  <a:ea typeface="Open Sans"/>
                  <a:cs typeface="Open Sans"/>
                  <a:sym typeface="Open Sans"/>
                </a:rPr>
                <a:t>1</a:t>
              </a:r>
              <a:endParaRPr b="1" sz="6000">
                <a:solidFill>
                  <a:srgbClr val="FF0000"/>
                </a:solidFill>
                <a:latin typeface="Open Sans"/>
                <a:ea typeface="Open Sans"/>
                <a:cs typeface="Open Sans"/>
                <a:sym typeface="Open Sans"/>
              </a:endParaRPr>
            </a:p>
          </p:txBody>
        </p:sp>
        <p:sp>
          <p:nvSpPr>
            <p:cNvPr id="870" name="Google Shape;870;p118"/>
            <p:cNvSpPr txBox="1"/>
            <p:nvPr/>
          </p:nvSpPr>
          <p:spPr>
            <a:xfrm>
              <a:off x="418575" y="3773475"/>
              <a:ext cx="1057800" cy="3084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6000">
                  <a:solidFill>
                    <a:srgbClr val="FF0000"/>
                  </a:solidFill>
                  <a:latin typeface="Open Sans"/>
                  <a:ea typeface="Open Sans"/>
                  <a:cs typeface="Open Sans"/>
                  <a:sym typeface="Open Sans"/>
                </a:rPr>
                <a:t>2</a:t>
              </a:r>
              <a:endParaRPr b="1" sz="6000">
                <a:solidFill>
                  <a:srgbClr val="FF0000"/>
                </a:solidFill>
                <a:latin typeface="Open Sans"/>
                <a:ea typeface="Open Sans"/>
                <a:cs typeface="Open Sans"/>
                <a:sym typeface="Open Sans"/>
              </a:endParaRPr>
            </a:p>
          </p:txBody>
        </p:sp>
      </p:grpSp>
      <p:sp>
        <p:nvSpPr>
          <p:cNvPr descr="Translations" id="871" name="Google Shape;871;p118"/>
          <p:cNvSpPr txBox="1"/>
          <p:nvPr/>
        </p:nvSpPr>
        <p:spPr>
          <a:xfrm>
            <a:off x="6874500" y="50"/>
            <a:ext cx="22977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AAAAAA"/>
                </a:solidFill>
                <a:latin typeface="Average"/>
                <a:ea typeface="Average"/>
                <a:cs typeface="Average"/>
                <a:sym typeface="Average"/>
              </a:rPr>
              <a:t>ለኪኪ እና ቡባ ትክክለኛዎቹ ቀለሞች የትኞቹ ናቸው?</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 sz="1200">
                <a:solidFill>
                  <a:srgbClr val="AAAAAA"/>
                </a:solidFill>
                <a:latin typeface="Average"/>
                <a:ea typeface="Average"/>
                <a:cs typeface="Average"/>
                <a:sym typeface="Average"/>
              </a:rPr>
              <a:t>ما هي الألوان الصحيحة لـ كيكي وبوبا؟</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Quins són els colors correctes per a la Kiki i la Booba?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哪些颜色适合 Kiki 和 Booba？</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 sz="1200">
                <a:solidFill>
                  <a:srgbClr val="AAAAAA"/>
                </a:solidFill>
                <a:latin typeface="Average"/>
                <a:ea typeface="Average"/>
                <a:cs typeface="Average"/>
                <a:sym typeface="Average"/>
              </a:rPr>
              <a:t>کدام رنگ‌ها برای کیکی و بوبا مناسب هستند؟</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किकी और बूबा के लिए सही रंग कौन से हैं?</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キキとブーバの正しい色はどれですか?</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키키와 부바에게 맞는 색깔은 무엇인가요?</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Ji bo Kiki û Booba kîjan rengên rast in?</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Quais são as cores corretas para Kiki e Booba?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ਕਿਕੀ ਅਤੇ ਬੂਬਾ ਲਈ ਸਹੀ ਰੰਗ ਕਿਹੜੇ ਹਨ?</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Какие цвета правильные для Кики и Бубы?</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Waa kuwee midabada saxda ah ee Kiki iyo Booba?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¿Cuáles son los colores correctos para Kiki y Booba?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Je, ni rangi gani sahihi za Kiki na Booba?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Alin ang mga tamang kulay para kay Kiki at Booba?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Kiki ve Booba için doğru renkler hangileridir?</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Які правильні кольори для Кікі та Буби?</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Màu nào là màu chính xác của Kiki và Booba?</a:t>
            </a:r>
            <a:endParaRPr sz="9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1"/>
        </a:solidFill>
      </p:bgPr>
    </p:bg>
    <p:spTree>
      <p:nvGrpSpPr>
        <p:cNvPr id="875" name="Shape 875"/>
        <p:cNvGrpSpPr/>
        <p:nvPr/>
      </p:nvGrpSpPr>
      <p:grpSpPr>
        <a:xfrm>
          <a:off x="0" y="0"/>
          <a:ext cx="0" cy="0"/>
          <a:chOff x="0" y="0"/>
          <a:chExt cx="0" cy="0"/>
        </a:xfrm>
      </p:grpSpPr>
      <p:pic>
        <p:nvPicPr>
          <p:cNvPr descr="http://farm6.staticflickr.com/5044/5217657637_0f3f89966b_z.jpg" id="876" name="Google Shape;876;p119"/>
          <p:cNvPicPr preferRelativeResize="0"/>
          <p:nvPr/>
        </p:nvPicPr>
        <p:blipFill rotWithShape="1">
          <a:blip r:embed="rId3">
            <a:alphaModFix/>
          </a:blip>
          <a:srcRect b="0" l="0" r="0" t="0"/>
          <a:stretch/>
        </p:blipFill>
        <p:spPr>
          <a:xfrm>
            <a:off x="0" y="0"/>
            <a:ext cx="9144000" cy="70293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80" name="Shape 880"/>
        <p:cNvGrpSpPr/>
        <p:nvPr/>
      </p:nvGrpSpPr>
      <p:grpSpPr>
        <a:xfrm>
          <a:off x="0" y="0"/>
          <a:ext cx="0" cy="0"/>
          <a:chOff x="0" y="0"/>
          <a:chExt cx="0" cy="0"/>
        </a:xfrm>
      </p:grpSpPr>
      <p:sp>
        <p:nvSpPr>
          <p:cNvPr descr="Translations" id="881" name="Google Shape;881;p120"/>
          <p:cNvSpPr txBox="1"/>
          <p:nvPr/>
        </p:nvSpPr>
        <p:spPr>
          <a:xfrm>
            <a:off x="4132400" y="2792700"/>
            <a:ext cx="4413600" cy="40653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የትኛው የተረጋጋ ነው እና ደስታን ያሳያል?</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أيهما هادئ وأيهما يظهر الإثارة؟</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Quin està tranquil i quin mostra excitació?</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哪一个是平静的，哪一个又是兴奋的？</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کدام یک آرام است و کدام یک هیجان را نشان می‌دهد؟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इनमें से कौन शांत है और कौन उत्साह दर्शाता है?</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どちらが落ち着いていて、どちらが興奮しているでしょうか?</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어느 쪽이 차분하고, 어느 쪽이 흥분한 걸까요?</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Kîjan aram e, û kîjan heyecanê nîşan dide?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Qual deles é calmo e qual demonstra excitação?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ਕਿਹੜਾ ਸ਼ਾਂਤ ਹੈ, ਅਤੇ ਕਿਹੜਾ ਉਤਸ਼ਾਹ ਦਿਖਾਉਂਦਾ ਹੈ?</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Какой из них спокоен, а какой демонстрирует волнение?</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Keebaa deggan, oo farxad muujinaya?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¿Cuál está tranquilo y cuál muestra entusiasmo?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Ni ipi iliyotulia, na ipi inaonyesha msisimko?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Alin ang kalmado, at alin ang nagpapakita ng pananabik?</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Hangisi sakin, hangisi heyecanlı?</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Хто з них спокійний, а хто виявляє схвильованість?</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Cái nào bình tĩnh và cái nào thể hiện sự phấn khích?</a:t>
            </a:r>
            <a:endParaRPr sz="1350">
              <a:solidFill>
                <a:srgbClr val="B7B7B7"/>
              </a:solidFill>
              <a:latin typeface="Average"/>
              <a:ea typeface="Average"/>
              <a:cs typeface="Average"/>
              <a:sym typeface="Average"/>
            </a:endParaRPr>
          </a:p>
        </p:txBody>
      </p:sp>
      <p:grpSp>
        <p:nvGrpSpPr>
          <p:cNvPr id="882" name="Google Shape;882;p120"/>
          <p:cNvGrpSpPr/>
          <p:nvPr/>
        </p:nvGrpSpPr>
        <p:grpSpPr>
          <a:xfrm>
            <a:off x="591300" y="-4"/>
            <a:ext cx="7954789" cy="6858004"/>
            <a:chOff x="591300" y="-4"/>
            <a:chExt cx="7954789" cy="6858004"/>
          </a:xfrm>
        </p:grpSpPr>
        <p:pic>
          <p:nvPicPr>
            <p:cNvPr id="883" name="Google Shape;883;p120"/>
            <p:cNvPicPr preferRelativeResize="0"/>
            <p:nvPr/>
          </p:nvPicPr>
          <p:blipFill rotWithShape="1">
            <a:blip r:embed="rId3">
              <a:alphaModFix/>
            </a:blip>
            <a:srcRect b="0" l="0" r="0" t="0"/>
            <a:stretch/>
          </p:blipFill>
          <p:spPr>
            <a:xfrm>
              <a:off x="591300" y="2"/>
              <a:ext cx="3334500" cy="3328800"/>
            </a:xfrm>
            <a:prstGeom prst="rect">
              <a:avLst/>
            </a:prstGeom>
            <a:noFill/>
            <a:ln>
              <a:noFill/>
            </a:ln>
          </p:spPr>
        </p:pic>
        <p:pic>
          <p:nvPicPr>
            <p:cNvPr id="884" name="Google Shape;884;p120"/>
            <p:cNvPicPr preferRelativeResize="0"/>
            <p:nvPr/>
          </p:nvPicPr>
          <p:blipFill rotWithShape="1">
            <a:blip r:embed="rId4">
              <a:alphaModFix/>
            </a:blip>
            <a:srcRect b="0" l="0" r="0" t="0"/>
            <a:stretch/>
          </p:blipFill>
          <p:spPr>
            <a:xfrm>
              <a:off x="4132489" y="-4"/>
              <a:ext cx="4413600" cy="2792700"/>
            </a:xfrm>
            <a:prstGeom prst="rect">
              <a:avLst/>
            </a:prstGeom>
            <a:noFill/>
            <a:ln>
              <a:noFill/>
            </a:ln>
          </p:spPr>
        </p:pic>
        <p:sp>
          <p:nvSpPr>
            <p:cNvPr id="885" name="Google Shape;885;p120"/>
            <p:cNvSpPr txBox="1"/>
            <p:nvPr/>
          </p:nvSpPr>
          <p:spPr>
            <a:xfrm>
              <a:off x="591300" y="3443100"/>
              <a:ext cx="3334500" cy="34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CCCCCC"/>
                  </a:solidFill>
                  <a:latin typeface="Open Sans"/>
                  <a:ea typeface="Open Sans"/>
                  <a:cs typeface="Open Sans"/>
                  <a:sym typeface="Open Sans"/>
                </a:rPr>
                <a:t>Which one is </a:t>
              </a:r>
              <a:r>
                <a:rPr b="1" lang="en" sz="3600">
                  <a:solidFill>
                    <a:srgbClr val="00FF00"/>
                  </a:solidFill>
                  <a:latin typeface="Open Sans"/>
                  <a:ea typeface="Open Sans"/>
                  <a:cs typeface="Open Sans"/>
                  <a:sym typeface="Open Sans"/>
                </a:rPr>
                <a:t>calm</a:t>
              </a:r>
              <a:r>
                <a:rPr lang="en" sz="3600">
                  <a:solidFill>
                    <a:srgbClr val="CCCCCC"/>
                  </a:solidFill>
                  <a:latin typeface="Open Sans"/>
                  <a:ea typeface="Open Sans"/>
                  <a:cs typeface="Open Sans"/>
                  <a:sym typeface="Open Sans"/>
                </a:rPr>
                <a:t>, and which shows </a:t>
              </a:r>
              <a:r>
                <a:rPr b="1" lang="en" sz="3600">
                  <a:solidFill>
                    <a:srgbClr val="00FF00"/>
                  </a:solidFill>
                  <a:latin typeface="Open Sans"/>
                  <a:ea typeface="Open Sans"/>
                  <a:cs typeface="Open Sans"/>
                  <a:sym typeface="Open Sans"/>
                </a:rPr>
                <a:t>excitement</a:t>
              </a:r>
              <a:r>
                <a:rPr lang="en" sz="3600">
                  <a:solidFill>
                    <a:srgbClr val="CCCCCC"/>
                  </a:solidFill>
                  <a:latin typeface="Open Sans"/>
                  <a:ea typeface="Open Sans"/>
                  <a:cs typeface="Open Sans"/>
                  <a:sym typeface="Open Sans"/>
                </a:rPr>
                <a:t>?</a:t>
              </a:r>
              <a:endParaRPr sz="3600">
                <a:solidFill>
                  <a:srgbClr val="CCCCCC"/>
                </a:solidFill>
                <a:latin typeface="Open Sans"/>
                <a:ea typeface="Open Sans"/>
                <a:cs typeface="Open Sans"/>
                <a:sym typeface="Open Sans"/>
              </a:endParaRPr>
            </a:p>
          </p:txBody>
        </p:sp>
      </p:gr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89" name="Shape 889"/>
        <p:cNvGrpSpPr/>
        <p:nvPr/>
      </p:nvGrpSpPr>
      <p:grpSpPr>
        <a:xfrm>
          <a:off x="0" y="0"/>
          <a:ext cx="0" cy="0"/>
          <a:chOff x="0" y="0"/>
          <a:chExt cx="0" cy="0"/>
        </a:xfrm>
      </p:grpSpPr>
      <p:sp>
        <p:nvSpPr>
          <p:cNvPr descr="Translations" id="890" name="Google Shape;890;p121"/>
          <p:cNvSpPr txBox="1"/>
          <p:nvPr/>
        </p:nvSpPr>
        <p:spPr>
          <a:xfrm>
            <a:off x="4716600" y="3057600"/>
            <a:ext cx="4427400" cy="3800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sz="1100">
                <a:solidFill>
                  <a:srgbClr val="AAAAAA"/>
                </a:solidFill>
                <a:latin typeface="Average"/>
                <a:ea typeface="Average"/>
                <a:cs typeface="Average"/>
                <a:sym typeface="Average"/>
              </a:rPr>
              <a:t>የትኛው ነው በየቀኑ የሚሰማው, እና የትኛው ስሜት ወይም አስማተኛ ነው?</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 sz="1100">
                <a:solidFill>
                  <a:srgbClr val="AAAAAA"/>
                </a:solidFill>
                <a:latin typeface="Average"/>
                <a:ea typeface="Average"/>
                <a:cs typeface="Average"/>
                <a:sym typeface="Average"/>
              </a:rPr>
              <a:t>أيهما تشعر به كل يوم، وأيهما يشعر بالسحر؟</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Quin se sent quotidià i quin se sent màgic?</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哪一个让人感觉很日常，哪一个让人感觉很神奇？</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 sz="1100">
                <a:solidFill>
                  <a:srgbClr val="AAAAAA"/>
                </a:solidFill>
                <a:latin typeface="Average"/>
                <a:ea typeface="Average"/>
                <a:cs typeface="Average"/>
                <a:sym typeface="Average"/>
              </a:rPr>
              <a:t>کدام یک حس روزمره و کدام یک حس جادویی دارد؟</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कौन सा रोज़ाना लगता है और कौन सा जादुई लगता है?</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どちらが日常的だと感じられ、どちらが魔法のように感じられますか?</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어떤 게 매일같이 느껴지고, 어떤 게 마법같이 느껴지나요?</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Kîjan ji wan her roj hîs dike, û kîjan hîs dike an jî efsûnî ye?</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Qual delas parece cotidiana e qual parece mágica?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ਕਿਹੜਾ ਹਰ ਰੋਜ਼ ਮਹਿਸੂਸ ਹੁੰਦਾ ਹੈ, ਅਤੇ ਕਿਹੜਾ ਮਹਿਸੂਸ ਹੁੰਦਾ ਹੈ ਜਾਂ ਜਾਦੂਈ?</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Какой из них кажется обыденным, а какой — волшебным?</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Keebaa dareemo maalin walba, keese dareemo ama sixir ah?</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¿Cuál se siente cotidiano y cuál se siente mágico?</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Ni yupi anayehisi kila siku, na ni nini anahisi au kichawi?</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Alin ang nararamdaman araw-araw, at alin ang nararamdaman o mahiwagang?</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Hangisi günlük hayatımızı hissettiriyor, hangisi büyülü hissettiriyor?</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Який з них відчувається повсякденним, а який – чарівним?</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Cái nào mang lại cảm giác thường ngày, và cái nào mang lại cảm giác kỳ diệu?</a:t>
            </a:r>
            <a:endParaRPr sz="850">
              <a:solidFill>
                <a:srgbClr val="B7B7B7"/>
              </a:solidFill>
              <a:latin typeface="Average"/>
              <a:ea typeface="Average"/>
              <a:cs typeface="Average"/>
              <a:sym typeface="Average"/>
            </a:endParaRPr>
          </a:p>
        </p:txBody>
      </p:sp>
      <p:grpSp>
        <p:nvGrpSpPr>
          <p:cNvPr id="891" name="Google Shape;891;p121"/>
          <p:cNvGrpSpPr/>
          <p:nvPr/>
        </p:nvGrpSpPr>
        <p:grpSpPr>
          <a:xfrm>
            <a:off x="0" y="0"/>
            <a:ext cx="9144012" cy="6858000"/>
            <a:chOff x="0" y="0"/>
            <a:chExt cx="9144012" cy="6858000"/>
          </a:xfrm>
        </p:grpSpPr>
        <p:pic>
          <p:nvPicPr>
            <p:cNvPr id="892" name="Google Shape;892;p121"/>
            <p:cNvPicPr preferRelativeResize="0"/>
            <p:nvPr/>
          </p:nvPicPr>
          <p:blipFill rotWithShape="1">
            <a:blip r:embed="rId3">
              <a:alphaModFix/>
            </a:blip>
            <a:srcRect b="0" l="0" r="0" t="0"/>
            <a:stretch/>
          </p:blipFill>
          <p:spPr>
            <a:xfrm>
              <a:off x="75" y="12"/>
              <a:ext cx="4572000" cy="3622800"/>
            </a:xfrm>
            <a:prstGeom prst="rect">
              <a:avLst/>
            </a:prstGeom>
            <a:noFill/>
            <a:ln>
              <a:noFill/>
            </a:ln>
          </p:spPr>
        </p:pic>
        <p:pic>
          <p:nvPicPr>
            <p:cNvPr id="893" name="Google Shape;893;p121"/>
            <p:cNvPicPr preferRelativeResize="0"/>
            <p:nvPr/>
          </p:nvPicPr>
          <p:blipFill rotWithShape="1">
            <a:blip r:embed="rId4">
              <a:alphaModFix/>
            </a:blip>
            <a:srcRect b="0" l="0" r="0" t="0"/>
            <a:stretch/>
          </p:blipFill>
          <p:spPr>
            <a:xfrm>
              <a:off x="4716612" y="0"/>
              <a:ext cx="4427400" cy="3057600"/>
            </a:xfrm>
            <a:prstGeom prst="rect">
              <a:avLst/>
            </a:prstGeom>
            <a:noFill/>
            <a:ln>
              <a:noFill/>
            </a:ln>
          </p:spPr>
        </p:pic>
        <p:sp>
          <p:nvSpPr>
            <p:cNvPr id="894" name="Google Shape;894;p121"/>
            <p:cNvSpPr txBox="1"/>
            <p:nvPr/>
          </p:nvSpPr>
          <p:spPr>
            <a:xfrm>
              <a:off x="0" y="3622800"/>
              <a:ext cx="4572000" cy="323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CCCCCC"/>
                  </a:solidFill>
                  <a:latin typeface="Open Sans"/>
                  <a:ea typeface="Open Sans"/>
                  <a:cs typeface="Open Sans"/>
                  <a:sym typeface="Open Sans"/>
                </a:rPr>
                <a:t>Which one feels </a:t>
              </a:r>
              <a:r>
                <a:rPr b="1" lang="en" sz="3600">
                  <a:solidFill>
                    <a:srgbClr val="00FF00"/>
                  </a:solidFill>
                  <a:latin typeface="Open Sans"/>
                  <a:ea typeface="Open Sans"/>
                  <a:cs typeface="Open Sans"/>
                  <a:sym typeface="Open Sans"/>
                </a:rPr>
                <a:t>everyday</a:t>
              </a:r>
              <a:r>
                <a:rPr lang="en" sz="3600">
                  <a:solidFill>
                    <a:srgbClr val="CCCCCC"/>
                  </a:solidFill>
                  <a:latin typeface="Open Sans"/>
                  <a:ea typeface="Open Sans"/>
                  <a:cs typeface="Open Sans"/>
                  <a:sym typeface="Open Sans"/>
                </a:rPr>
                <a:t>, and which feels or </a:t>
              </a:r>
              <a:r>
                <a:rPr b="1" lang="en" sz="3600">
                  <a:solidFill>
                    <a:srgbClr val="00FF00"/>
                  </a:solidFill>
                  <a:latin typeface="Open Sans"/>
                  <a:ea typeface="Open Sans"/>
                  <a:cs typeface="Open Sans"/>
                  <a:sym typeface="Open Sans"/>
                </a:rPr>
                <a:t>magical</a:t>
              </a:r>
              <a:r>
                <a:rPr lang="en" sz="3600">
                  <a:solidFill>
                    <a:srgbClr val="CCCCCC"/>
                  </a:solidFill>
                  <a:latin typeface="Open Sans"/>
                  <a:ea typeface="Open Sans"/>
                  <a:cs typeface="Open Sans"/>
                  <a:sym typeface="Open Sans"/>
                </a:rPr>
                <a:t>?</a:t>
              </a:r>
              <a:endParaRPr sz="3600">
                <a:solidFill>
                  <a:srgbClr val="CCCCCC"/>
                </a:solidFill>
                <a:latin typeface="Open Sans"/>
                <a:ea typeface="Open Sans"/>
                <a:cs typeface="Open Sans"/>
                <a:sym typeface="Open Sans"/>
              </a:endParaRPr>
            </a:p>
          </p:txBody>
        </p:sp>
      </p:gr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98" name="Shape 898"/>
        <p:cNvGrpSpPr/>
        <p:nvPr/>
      </p:nvGrpSpPr>
      <p:grpSpPr>
        <a:xfrm>
          <a:off x="0" y="0"/>
          <a:ext cx="0" cy="0"/>
          <a:chOff x="0" y="0"/>
          <a:chExt cx="0" cy="0"/>
        </a:xfrm>
      </p:grpSpPr>
      <p:sp>
        <p:nvSpPr>
          <p:cNvPr descr="Translations" id="899" name="Google Shape;899;p122"/>
          <p:cNvSpPr txBox="1"/>
          <p:nvPr/>
        </p:nvSpPr>
        <p:spPr>
          <a:xfrm>
            <a:off x="0" y="3290100"/>
            <a:ext cx="4956300" cy="3567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sz="1200">
                <a:solidFill>
                  <a:srgbClr val="AAAAAA"/>
                </a:solidFill>
                <a:latin typeface="Average"/>
                <a:ea typeface="Average"/>
                <a:cs typeface="Average"/>
                <a:sym typeface="Average"/>
              </a:rPr>
              <a:t>የትኛው ነው ዓመፅን የሚያሳየው እና የትኛው ዘና የሚያደርግ?</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 sz="1200">
                <a:solidFill>
                  <a:srgbClr val="AAAAAA"/>
                </a:solidFill>
                <a:latin typeface="Average"/>
                <a:ea typeface="Average"/>
                <a:cs typeface="Average"/>
                <a:sym typeface="Average"/>
              </a:rPr>
              <a:t>أيهما يظهر العنف وأيهما مريح؟</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Quin mostra violència i quin és relaxant?</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哪一个表现出暴力，哪一个让人放松？</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 sz="1200">
                <a:solidFill>
                  <a:srgbClr val="AAAAAA"/>
                </a:solidFill>
                <a:latin typeface="Average"/>
                <a:ea typeface="Average"/>
                <a:cs typeface="Average"/>
                <a:sym typeface="Average"/>
              </a:rPr>
              <a:t>کدام یک خشونت را نشان می‌دهد، و کدام یک آرامش‌بخش است؟</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इनमें से कौन सा हिंसा दर्शाता है और कौन सा आरामदेह है?</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どちらが暴力的で、どちらがリラックスしているのでしょうか?</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어느 것이 폭력을 보여주고, 어느 것이 편안한가?</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Kîjan ji wan tundûtûjiyê nîşan dide, û kîjan rihetker e?</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Qual deles mostra violência e qual é relaxante?</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ਕਿਹੜਾ ਹਿੰਸਾ ਦਰਸਾਉਂਦਾ ਹੈ, ਅਤੇ ਕਿਹੜਾ ਆਰਾਮਦਾਇਕ ਹੈ?</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Какой из них демонстрирует насилие, а какой расслабляет?</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Keebaa rabshada muujiya, kee baa nasasho leh?</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¿Cuál muestra violencia y cuál es relajante?</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Ni ipi inayoonyesha jeuri, na ni ipi inayostarehesha?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Alin ang nagpapakita ng karahasan, at alin ang nakakarelax?</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Hangisi şiddeti gösteriyor, hangisi rahatlatıcı?</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Який з них показує насильство, а який розслабляє?</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Cái nào thể hiện sự bạo lực và cái nào mang tính thư giãn?</a:t>
            </a:r>
            <a:endParaRPr sz="200">
              <a:solidFill>
                <a:srgbClr val="B7B7B7"/>
              </a:solidFill>
              <a:latin typeface="Average"/>
              <a:ea typeface="Average"/>
              <a:cs typeface="Average"/>
              <a:sym typeface="Average"/>
            </a:endParaRPr>
          </a:p>
        </p:txBody>
      </p:sp>
      <p:grpSp>
        <p:nvGrpSpPr>
          <p:cNvPr id="900" name="Google Shape;900;p122"/>
          <p:cNvGrpSpPr/>
          <p:nvPr/>
        </p:nvGrpSpPr>
        <p:grpSpPr>
          <a:xfrm>
            <a:off x="0" y="-3"/>
            <a:ext cx="9144002" cy="6858003"/>
            <a:chOff x="0" y="-3"/>
            <a:chExt cx="9144002" cy="6858003"/>
          </a:xfrm>
        </p:grpSpPr>
        <p:pic>
          <p:nvPicPr>
            <p:cNvPr id="901" name="Google Shape;901;p122"/>
            <p:cNvPicPr preferRelativeResize="0"/>
            <p:nvPr/>
          </p:nvPicPr>
          <p:blipFill rotWithShape="1">
            <a:blip r:embed="rId3">
              <a:alphaModFix/>
            </a:blip>
            <a:srcRect b="0" l="0" r="0" t="0"/>
            <a:stretch/>
          </p:blipFill>
          <p:spPr>
            <a:xfrm>
              <a:off x="0" y="-3"/>
              <a:ext cx="4956300" cy="3290100"/>
            </a:xfrm>
            <a:prstGeom prst="rect">
              <a:avLst/>
            </a:prstGeom>
            <a:noFill/>
            <a:ln>
              <a:noFill/>
            </a:ln>
          </p:spPr>
        </p:pic>
        <p:pic>
          <p:nvPicPr>
            <p:cNvPr id="902" name="Google Shape;902;p122"/>
            <p:cNvPicPr preferRelativeResize="0"/>
            <p:nvPr/>
          </p:nvPicPr>
          <p:blipFill rotWithShape="1">
            <a:blip r:embed="rId4">
              <a:alphaModFix/>
            </a:blip>
            <a:srcRect b="0" l="0" r="0" t="0"/>
            <a:stretch/>
          </p:blipFill>
          <p:spPr>
            <a:xfrm>
              <a:off x="5174102" y="2"/>
              <a:ext cx="3969900" cy="4833300"/>
            </a:xfrm>
            <a:prstGeom prst="rect">
              <a:avLst/>
            </a:prstGeom>
            <a:noFill/>
            <a:ln>
              <a:noFill/>
            </a:ln>
          </p:spPr>
        </p:pic>
        <p:sp>
          <p:nvSpPr>
            <p:cNvPr id="903" name="Google Shape;903;p122"/>
            <p:cNvSpPr txBox="1"/>
            <p:nvPr/>
          </p:nvSpPr>
          <p:spPr>
            <a:xfrm>
              <a:off x="5174100" y="4833300"/>
              <a:ext cx="3969900" cy="202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CCCCCC"/>
                  </a:solidFill>
                  <a:latin typeface="Open Sans"/>
                  <a:ea typeface="Open Sans"/>
                  <a:cs typeface="Open Sans"/>
                  <a:sym typeface="Open Sans"/>
                </a:rPr>
                <a:t>Which one shows </a:t>
              </a:r>
              <a:r>
                <a:rPr b="1" lang="en" sz="3000">
                  <a:solidFill>
                    <a:srgbClr val="00FF00"/>
                  </a:solidFill>
                  <a:latin typeface="Open Sans"/>
                  <a:ea typeface="Open Sans"/>
                  <a:cs typeface="Open Sans"/>
                  <a:sym typeface="Open Sans"/>
                </a:rPr>
                <a:t>violence</a:t>
              </a:r>
              <a:r>
                <a:rPr lang="en" sz="3000">
                  <a:solidFill>
                    <a:srgbClr val="CCCCCC"/>
                  </a:solidFill>
                  <a:latin typeface="Open Sans"/>
                  <a:ea typeface="Open Sans"/>
                  <a:cs typeface="Open Sans"/>
                  <a:sym typeface="Open Sans"/>
                </a:rPr>
                <a:t>, and which is </a:t>
              </a:r>
              <a:r>
                <a:rPr b="1" lang="en" sz="3000">
                  <a:solidFill>
                    <a:srgbClr val="00FF00"/>
                  </a:solidFill>
                  <a:latin typeface="Open Sans"/>
                  <a:ea typeface="Open Sans"/>
                  <a:cs typeface="Open Sans"/>
                  <a:sym typeface="Open Sans"/>
                </a:rPr>
                <a:t>relaxing</a:t>
              </a:r>
              <a:r>
                <a:rPr lang="en" sz="3000">
                  <a:solidFill>
                    <a:srgbClr val="CCCCCC"/>
                  </a:solidFill>
                  <a:latin typeface="Open Sans"/>
                  <a:ea typeface="Open Sans"/>
                  <a:cs typeface="Open Sans"/>
                  <a:sym typeface="Open Sans"/>
                </a:rPr>
                <a:t>?</a:t>
              </a:r>
              <a:endParaRPr sz="3000">
                <a:solidFill>
                  <a:srgbClr val="CCCCCC"/>
                </a:solidFill>
                <a:latin typeface="Open Sans"/>
                <a:ea typeface="Open Sans"/>
                <a:cs typeface="Open Sans"/>
                <a:sym typeface="Open Sans"/>
              </a:endParaRPr>
            </a:p>
          </p:txBody>
        </p:sp>
      </p:gr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07" name="Shape 907"/>
        <p:cNvGrpSpPr/>
        <p:nvPr/>
      </p:nvGrpSpPr>
      <p:grpSpPr>
        <a:xfrm>
          <a:off x="0" y="0"/>
          <a:ext cx="0" cy="0"/>
          <a:chOff x="0" y="0"/>
          <a:chExt cx="0" cy="0"/>
        </a:xfrm>
      </p:grpSpPr>
      <p:sp>
        <p:nvSpPr>
          <p:cNvPr descr="Translations" id="908" name="Google Shape;908;p123"/>
          <p:cNvSpPr txBox="1"/>
          <p:nvPr/>
        </p:nvSpPr>
        <p:spPr>
          <a:xfrm>
            <a:off x="6185175" y="0"/>
            <a:ext cx="2959200" cy="6858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እንደዚህ አይነት ገበታዎች አሳሳች ሊሆኑ ይችላሉ።</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يمكن أن تكون الرسوم البيانية مثل هذه مضللة</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Gràfics com aquest poden ser enganyosos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这样的图表可能会产生误导</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نمودارهایی مانند این می‌توانند گمراه‌کننده باشند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इस तरह के चार्ट भ्रामक हो सकते हैं</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このようなチャートは誤解を招く可能性がある</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이런 차트는 오해의 소지가 있습니다.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Nexşeyên bi vî rengî dikarin şaş bin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Gráficos como este podem ser enganosos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ਇਸ ਤਰ੍ਹਾਂ ਦੇ ਚਾਰਟ ਗੁੰਮਰਾਹਕੁੰਨ ਹੋ ਸਕਦੇ ਹਨ।</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Подобные диаграммы могут вводить в заблуждение.</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Shaxdan oo kale waxay noqon kartaa marin habaabin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Gráficos como éste pueden ser engañosos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Chati kama hizi zinaweza kupotosha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Maaaring mapanlinlang ang mga chart na tulad nito</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Bu tür grafikler yanıltıcı olabilir</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Такі діаграми можуть вводити в оману</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Biểu đồ như thế này có thể gây hiểu lầm</a:t>
            </a:r>
            <a:endParaRPr sz="1200">
              <a:solidFill>
                <a:srgbClr val="B7B7B7"/>
              </a:solidFill>
              <a:latin typeface="Average"/>
              <a:ea typeface="Average"/>
              <a:cs typeface="Average"/>
              <a:sym typeface="Average"/>
            </a:endParaRPr>
          </a:p>
        </p:txBody>
      </p:sp>
      <p:grpSp>
        <p:nvGrpSpPr>
          <p:cNvPr id="909" name="Google Shape;909;p123"/>
          <p:cNvGrpSpPr/>
          <p:nvPr/>
        </p:nvGrpSpPr>
        <p:grpSpPr>
          <a:xfrm>
            <a:off x="-198667" y="76200"/>
            <a:ext cx="6759600" cy="7135613"/>
            <a:chOff x="-198667" y="76200"/>
            <a:chExt cx="6759600" cy="7135613"/>
          </a:xfrm>
        </p:grpSpPr>
        <p:pic>
          <p:nvPicPr>
            <p:cNvPr id="910" name="Google Shape;910;p123"/>
            <p:cNvPicPr preferRelativeResize="0"/>
            <p:nvPr/>
          </p:nvPicPr>
          <p:blipFill rotWithShape="1">
            <a:blip r:embed="rId3">
              <a:alphaModFix/>
            </a:blip>
            <a:srcRect b="0" l="0" r="0" t="0"/>
            <a:stretch/>
          </p:blipFill>
          <p:spPr>
            <a:xfrm>
              <a:off x="-198667" y="353813"/>
              <a:ext cx="6759600" cy="6858000"/>
            </a:xfrm>
            <a:prstGeom prst="rect">
              <a:avLst/>
            </a:prstGeom>
            <a:noFill/>
            <a:ln>
              <a:noFill/>
            </a:ln>
          </p:spPr>
        </p:pic>
        <p:sp>
          <p:nvSpPr>
            <p:cNvPr id="911" name="Google Shape;911;p123"/>
            <p:cNvSpPr txBox="1"/>
            <p:nvPr/>
          </p:nvSpPr>
          <p:spPr>
            <a:xfrm>
              <a:off x="0" y="76200"/>
              <a:ext cx="6363000" cy="58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rgbClr val="B7B7B7"/>
                  </a:solidFill>
                  <a:latin typeface="Open Sans"/>
                  <a:ea typeface="Open Sans"/>
                  <a:cs typeface="Open Sans"/>
                  <a:sym typeface="Open Sans"/>
                </a:rPr>
                <a:t>Charts like this can be </a:t>
              </a:r>
              <a:r>
                <a:rPr b="1" lang="en" sz="2600">
                  <a:solidFill>
                    <a:srgbClr val="FFFFFF"/>
                  </a:solidFill>
                  <a:latin typeface="Open Sans"/>
                  <a:ea typeface="Open Sans"/>
                  <a:cs typeface="Open Sans"/>
                  <a:sym typeface="Open Sans"/>
                </a:rPr>
                <a:t>misleading</a:t>
              </a:r>
              <a:endParaRPr b="1" sz="2600">
                <a:solidFill>
                  <a:srgbClr val="FFFFFF"/>
                </a:solidFill>
                <a:latin typeface="Open Sans"/>
                <a:ea typeface="Open Sans"/>
                <a:cs typeface="Open Sans"/>
                <a:sym typeface="Open Sans"/>
              </a:endParaRPr>
            </a:p>
          </p:txBody>
        </p:sp>
      </p:gr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15" name="Shape 915"/>
        <p:cNvGrpSpPr/>
        <p:nvPr/>
      </p:nvGrpSpPr>
      <p:grpSpPr>
        <a:xfrm>
          <a:off x="0" y="0"/>
          <a:ext cx="0" cy="0"/>
          <a:chOff x="0" y="0"/>
          <a:chExt cx="0" cy="0"/>
        </a:xfrm>
      </p:grpSpPr>
      <p:sp>
        <p:nvSpPr>
          <p:cNvPr descr="All text" id="916" name="Google Shape;916;p124"/>
          <p:cNvSpPr txBox="1"/>
          <p:nvPr/>
        </p:nvSpPr>
        <p:spPr>
          <a:xfrm>
            <a:off x="455025" y="0"/>
            <a:ext cx="8349000" cy="6858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616161"/>
              </a:buClr>
              <a:buFont typeface="Arial"/>
              <a:buNone/>
            </a:pPr>
            <a:r>
              <a:rPr lang="en" sz="4000">
                <a:solidFill>
                  <a:srgbClr val="CCCCCC"/>
                </a:solidFill>
                <a:latin typeface="Oswald"/>
                <a:ea typeface="Oswald"/>
                <a:cs typeface="Oswald"/>
                <a:sym typeface="Oswald"/>
              </a:rPr>
              <a:t>The meaning of </a:t>
            </a:r>
            <a:r>
              <a:rPr lang="en" sz="4000">
                <a:solidFill>
                  <a:srgbClr val="F3F3F3"/>
                </a:solidFill>
                <a:latin typeface="Oswald"/>
                <a:ea typeface="Oswald"/>
                <a:cs typeface="Oswald"/>
                <a:sym typeface="Oswald"/>
              </a:rPr>
              <a:t>Kente colours</a:t>
            </a:r>
            <a:endParaRPr>
              <a:solidFill>
                <a:srgbClr val="F3F3F3"/>
              </a:solidFill>
              <a:latin typeface="Oswald"/>
              <a:ea typeface="Oswald"/>
              <a:cs typeface="Oswald"/>
              <a:sym typeface="Oswald"/>
            </a:endParaRPr>
          </a:p>
          <a:p>
            <a:pPr indent="0" lvl="0" marL="0" marR="0" rtl="0" algn="l">
              <a:lnSpc>
                <a:spcPct val="100000"/>
              </a:lnSpc>
              <a:spcBef>
                <a:spcPts val="0"/>
              </a:spcBef>
              <a:spcAft>
                <a:spcPts val="0"/>
              </a:spcAft>
              <a:buClr>
                <a:srgbClr val="FFFFFF"/>
              </a:buClr>
              <a:buFont typeface="Arial"/>
              <a:buNone/>
            </a:pPr>
            <a:r>
              <a:t/>
            </a:r>
            <a:endParaRPr b="1" sz="2400">
              <a:solidFill>
                <a:srgbClr val="FFFFFF"/>
              </a:solidFill>
              <a:latin typeface="Average"/>
              <a:ea typeface="Average"/>
              <a:cs typeface="Average"/>
              <a:sym typeface="Average"/>
            </a:endParaRPr>
          </a:p>
          <a:p>
            <a:pPr indent="0" lvl="0" marL="0" marR="0" rtl="0" algn="l">
              <a:lnSpc>
                <a:spcPct val="100000"/>
              </a:lnSpc>
              <a:spcBef>
                <a:spcPts val="500"/>
              </a:spcBef>
              <a:spcAft>
                <a:spcPts val="0"/>
              </a:spcAft>
              <a:buClr>
                <a:srgbClr val="FFFFFF"/>
              </a:buClr>
              <a:buFont typeface="Arial"/>
              <a:buNone/>
            </a:pPr>
            <a:r>
              <a:rPr b="1" lang="en" sz="2400">
                <a:solidFill>
                  <a:srgbClr val="FFFFFF"/>
                </a:solidFill>
                <a:highlight>
                  <a:srgbClr val="E0E0E0"/>
                </a:highlight>
                <a:latin typeface="Average"/>
                <a:ea typeface="Average"/>
                <a:cs typeface="Average"/>
                <a:sym typeface="Average"/>
              </a:rPr>
              <a:t>B</a:t>
            </a:r>
            <a:r>
              <a:rPr b="1" i="0" lang="en" sz="2400" u="none">
                <a:solidFill>
                  <a:srgbClr val="FFFFFF"/>
                </a:solidFill>
                <a:highlight>
                  <a:srgbClr val="E0E0E0"/>
                </a:highlight>
                <a:latin typeface="Average"/>
                <a:ea typeface="Average"/>
                <a:cs typeface="Average"/>
                <a:sym typeface="Average"/>
              </a:rPr>
              <a:t>lack</a:t>
            </a:r>
            <a:r>
              <a:rPr i="0" lang="en" sz="2400" u="none">
                <a:solidFill>
                  <a:srgbClr val="FFFFFF"/>
                </a:solidFill>
                <a:highlight>
                  <a:srgbClr val="E0E0E0"/>
                </a:highlight>
                <a:latin typeface="Average"/>
                <a:ea typeface="Average"/>
                <a:cs typeface="Average"/>
                <a:sym typeface="Average"/>
              </a:rPr>
              <a:t> — maturation, intensified spiritual energy</a:t>
            </a:r>
            <a:endParaRPr>
              <a:highlight>
                <a:srgbClr val="E0E0E0"/>
              </a:highlight>
              <a:latin typeface="Average"/>
              <a:ea typeface="Average"/>
              <a:cs typeface="Average"/>
              <a:sym typeface="Average"/>
            </a:endParaRPr>
          </a:p>
          <a:p>
            <a:pPr indent="0" lvl="0" marL="0" marR="0" rtl="0" algn="l">
              <a:lnSpc>
                <a:spcPct val="100000"/>
              </a:lnSpc>
              <a:spcBef>
                <a:spcPts val="500"/>
              </a:spcBef>
              <a:spcAft>
                <a:spcPts val="0"/>
              </a:spcAft>
              <a:buClr>
                <a:srgbClr val="0033CC"/>
              </a:buClr>
              <a:buFont typeface="Arial"/>
              <a:buNone/>
            </a:pPr>
            <a:r>
              <a:rPr b="1" i="0" lang="en" sz="2400" u="none">
                <a:solidFill>
                  <a:srgbClr val="0033CC"/>
                </a:solidFill>
                <a:latin typeface="Average"/>
                <a:ea typeface="Average"/>
                <a:cs typeface="Average"/>
                <a:sym typeface="Average"/>
              </a:rPr>
              <a:t>Blue</a:t>
            </a:r>
            <a:r>
              <a:rPr i="0" lang="en" sz="2400" u="none">
                <a:solidFill>
                  <a:srgbClr val="0033CC"/>
                </a:solidFill>
                <a:latin typeface="Average"/>
                <a:ea typeface="Average"/>
                <a:cs typeface="Average"/>
                <a:sym typeface="Average"/>
              </a:rPr>
              <a:t> — peacefulness, harmony and love</a:t>
            </a:r>
            <a:endParaRPr>
              <a:latin typeface="Average"/>
              <a:ea typeface="Average"/>
              <a:cs typeface="Average"/>
              <a:sym typeface="Average"/>
            </a:endParaRPr>
          </a:p>
          <a:p>
            <a:pPr indent="0" lvl="0" marL="0" marR="0" rtl="0" algn="l">
              <a:lnSpc>
                <a:spcPct val="100000"/>
              </a:lnSpc>
              <a:spcBef>
                <a:spcPts val="500"/>
              </a:spcBef>
              <a:spcAft>
                <a:spcPts val="0"/>
              </a:spcAft>
              <a:buClr>
                <a:srgbClr val="00CC00"/>
              </a:buClr>
              <a:buFont typeface="Arial"/>
              <a:buNone/>
            </a:pPr>
            <a:r>
              <a:rPr b="1" i="0" lang="en" sz="2400" u="none">
                <a:solidFill>
                  <a:srgbClr val="00CC00"/>
                </a:solidFill>
                <a:latin typeface="Average"/>
                <a:ea typeface="Average"/>
                <a:cs typeface="Average"/>
                <a:sym typeface="Average"/>
              </a:rPr>
              <a:t>Green</a:t>
            </a:r>
            <a:r>
              <a:rPr i="0" lang="en" sz="2400" u="none">
                <a:solidFill>
                  <a:srgbClr val="00CC00"/>
                </a:solidFill>
                <a:latin typeface="Average"/>
                <a:ea typeface="Average"/>
                <a:cs typeface="Average"/>
                <a:sym typeface="Average"/>
              </a:rPr>
              <a:t> — vegetation, planting, growth, spiritual renewal</a:t>
            </a:r>
            <a:endParaRPr>
              <a:latin typeface="Average"/>
              <a:ea typeface="Average"/>
              <a:cs typeface="Average"/>
              <a:sym typeface="Average"/>
            </a:endParaRPr>
          </a:p>
          <a:p>
            <a:pPr indent="0" lvl="0" marL="0" marR="0" rtl="0" algn="l">
              <a:lnSpc>
                <a:spcPct val="100000"/>
              </a:lnSpc>
              <a:spcBef>
                <a:spcPts val="500"/>
              </a:spcBef>
              <a:spcAft>
                <a:spcPts val="0"/>
              </a:spcAft>
              <a:buClr>
                <a:srgbClr val="FFCC00"/>
              </a:buClr>
              <a:buFont typeface="Arial"/>
              <a:buNone/>
            </a:pPr>
            <a:r>
              <a:rPr b="1" i="0" lang="en" sz="2400" u="none">
                <a:solidFill>
                  <a:srgbClr val="FFCC00"/>
                </a:solidFill>
                <a:latin typeface="Average"/>
                <a:ea typeface="Average"/>
                <a:cs typeface="Average"/>
                <a:sym typeface="Average"/>
              </a:rPr>
              <a:t>Gold</a:t>
            </a:r>
            <a:r>
              <a:rPr i="0" lang="en" sz="2400" u="none">
                <a:solidFill>
                  <a:srgbClr val="FFCC00"/>
                </a:solidFill>
                <a:latin typeface="Average"/>
                <a:ea typeface="Average"/>
                <a:cs typeface="Average"/>
                <a:sym typeface="Average"/>
              </a:rPr>
              <a:t> — royalty, wealth, high status, glory, spiritual purity</a:t>
            </a:r>
            <a:endParaRPr>
              <a:latin typeface="Average"/>
              <a:ea typeface="Average"/>
              <a:cs typeface="Average"/>
              <a:sym typeface="Average"/>
            </a:endParaRPr>
          </a:p>
          <a:p>
            <a:pPr indent="0" lvl="0" marL="0" marR="0" rtl="0" algn="l">
              <a:lnSpc>
                <a:spcPct val="100000"/>
              </a:lnSpc>
              <a:spcBef>
                <a:spcPts val="500"/>
              </a:spcBef>
              <a:spcAft>
                <a:spcPts val="0"/>
              </a:spcAft>
              <a:buClr>
                <a:srgbClr val="4D4D4D"/>
              </a:buClr>
              <a:buFont typeface="Arial"/>
              <a:buNone/>
            </a:pPr>
            <a:r>
              <a:rPr b="1" i="0" lang="en" sz="2400" u="none">
                <a:solidFill>
                  <a:srgbClr val="4D4D4D"/>
                </a:solidFill>
                <a:latin typeface="Average"/>
                <a:ea typeface="Average"/>
                <a:cs typeface="Average"/>
                <a:sym typeface="Average"/>
              </a:rPr>
              <a:t>Grey</a:t>
            </a:r>
            <a:r>
              <a:rPr i="0" lang="en" sz="2400" u="none">
                <a:solidFill>
                  <a:srgbClr val="4D4D4D"/>
                </a:solidFill>
                <a:latin typeface="Average"/>
                <a:ea typeface="Average"/>
                <a:cs typeface="Average"/>
                <a:sym typeface="Average"/>
              </a:rPr>
              <a:t> — healing and cleansing rituals; associated with ash</a:t>
            </a:r>
            <a:endParaRPr>
              <a:latin typeface="Average"/>
              <a:ea typeface="Average"/>
              <a:cs typeface="Average"/>
              <a:sym typeface="Average"/>
            </a:endParaRPr>
          </a:p>
          <a:p>
            <a:pPr indent="0" lvl="0" marL="0" marR="0" rtl="0" algn="l">
              <a:lnSpc>
                <a:spcPct val="100000"/>
              </a:lnSpc>
              <a:spcBef>
                <a:spcPts val="500"/>
              </a:spcBef>
              <a:spcAft>
                <a:spcPts val="0"/>
              </a:spcAft>
              <a:buClr>
                <a:srgbClr val="660066"/>
              </a:buClr>
              <a:buFont typeface="Arial"/>
              <a:buNone/>
            </a:pPr>
            <a:r>
              <a:rPr b="1" i="0" lang="en" sz="2400" u="none">
                <a:solidFill>
                  <a:srgbClr val="660066"/>
                </a:solidFill>
                <a:latin typeface="Average"/>
                <a:ea typeface="Average"/>
                <a:cs typeface="Average"/>
                <a:sym typeface="Average"/>
              </a:rPr>
              <a:t>Maroon</a:t>
            </a:r>
            <a:r>
              <a:rPr i="0" lang="en" sz="2400" u="none">
                <a:solidFill>
                  <a:srgbClr val="660066"/>
                </a:solidFill>
                <a:latin typeface="Average"/>
                <a:ea typeface="Average"/>
                <a:cs typeface="Average"/>
                <a:sym typeface="Average"/>
              </a:rPr>
              <a:t> — the color of mother earth; associated with healing</a:t>
            </a:r>
            <a:endParaRPr>
              <a:latin typeface="Average"/>
              <a:ea typeface="Average"/>
              <a:cs typeface="Average"/>
              <a:sym typeface="Average"/>
            </a:endParaRPr>
          </a:p>
          <a:p>
            <a:pPr indent="0" lvl="0" marL="0" marR="0" rtl="0" algn="l">
              <a:lnSpc>
                <a:spcPct val="100000"/>
              </a:lnSpc>
              <a:spcBef>
                <a:spcPts val="500"/>
              </a:spcBef>
              <a:spcAft>
                <a:spcPts val="0"/>
              </a:spcAft>
              <a:buClr>
                <a:srgbClr val="FF99CC"/>
              </a:buClr>
              <a:buFont typeface="Arial"/>
              <a:buNone/>
            </a:pPr>
            <a:r>
              <a:rPr b="1" i="0" lang="en" sz="2400" u="none">
                <a:solidFill>
                  <a:srgbClr val="FF99CC"/>
                </a:solidFill>
                <a:latin typeface="Average"/>
                <a:ea typeface="Average"/>
                <a:cs typeface="Average"/>
                <a:sym typeface="Average"/>
              </a:rPr>
              <a:t>Pink</a:t>
            </a:r>
            <a:r>
              <a:rPr i="0" lang="en" sz="2400" u="none">
                <a:solidFill>
                  <a:srgbClr val="FF99CC"/>
                </a:solidFill>
                <a:latin typeface="Average"/>
                <a:ea typeface="Average"/>
                <a:cs typeface="Average"/>
                <a:sym typeface="Average"/>
              </a:rPr>
              <a:t> — female essence of life; a mild, gentle aspect of red</a:t>
            </a:r>
            <a:endParaRPr>
              <a:latin typeface="Average"/>
              <a:ea typeface="Average"/>
              <a:cs typeface="Average"/>
              <a:sym typeface="Average"/>
            </a:endParaRPr>
          </a:p>
          <a:p>
            <a:pPr indent="0" lvl="0" marL="0" marR="0" rtl="0" algn="l">
              <a:lnSpc>
                <a:spcPct val="100000"/>
              </a:lnSpc>
              <a:spcBef>
                <a:spcPts val="500"/>
              </a:spcBef>
              <a:spcAft>
                <a:spcPts val="0"/>
              </a:spcAft>
              <a:buClr>
                <a:srgbClr val="9900CC"/>
              </a:buClr>
              <a:buFont typeface="Arial"/>
              <a:buNone/>
            </a:pPr>
            <a:r>
              <a:rPr b="1" i="0" lang="en" sz="2400" u="none">
                <a:solidFill>
                  <a:srgbClr val="9900CC"/>
                </a:solidFill>
                <a:latin typeface="Average"/>
                <a:ea typeface="Average"/>
                <a:cs typeface="Average"/>
                <a:sym typeface="Average"/>
              </a:rPr>
              <a:t>Purple</a:t>
            </a:r>
            <a:r>
              <a:rPr i="0" lang="en" sz="2400" u="none">
                <a:solidFill>
                  <a:srgbClr val="9900CC"/>
                </a:solidFill>
                <a:latin typeface="Average"/>
                <a:ea typeface="Average"/>
                <a:cs typeface="Average"/>
                <a:sym typeface="Average"/>
              </a:rPr>
              <a:t> —feminine aspects of life; usually worn by women</a:t>
            </a:r>
            <a:endParaRPr>
              <a:latin typeface="Average"/>
              <a:ea typeface="Average"/>
              <a:cs typeface="Average"/>
              <a:sym typeface="Average"/>
            </a:endParaRPr>
          </a:p>
          <a:p>
            <a:pPr indent="0" lvl="0" marL="0" marR="0" rtl="0" algn="l">
              <a:lnSpc>
                <a:spcPct val="100000"/>
              </a:lnSpc>
              <a:spcBef>
                <a:spcPts val="500"/>
              </a:spcBef>
              <a:spcAft>
                <a:spcPts val="0"/>
              </a:spcAft>
              <a:buClr>
                <a:srgbClr val="FF0000"/>
              </a:buClr>
              <a:buFont typeface="Arial"/>
              <a:buNone/>
            </a:pPr>
            <a:r>
              <a:rPr b="1" i="0" lang="en" sz="2400" u="none">
                <a:solidFill>
                  <a:srgbClr val="FF0000"/>
                </a:solidFill>
                <a:latin typeface="Average"/>
                <a:ea typeface="Average"/>
                <a:cs typeface="Average"/>
                <a:sym typeface="Average"/>
              </a:rPr>
              <a:t>Red</a:t>
            </a:r>
            <a:r>
              <a:rPr i="0" lang="en" sz="2400" u="none">
                <a:solidFill>
                  <a:srgbClr val="FF0000"/>
                </a:solidFill>
                <a:latin typeface="Average"/>
                <a:ea typeface="Average"/>
                <a:cs typeface="Average"/>
                <a:sym typeface="Average"/>
              </a:rPr>
              <a:t> — political &amp; spiritual moods; bloodshed; death</a:t>
            </a:r>
            <a:endParaRPr>
              <a:latin typeface="Average"/>
              <a:ea typeface="Average"/>
              <a:cs typeface="Average"/>
              <a:sym typeface="Average"/>
            </a:endParaRPr>
          </a:p>
          <a:p>
            <a:pPr indent="0" lvl="0" marL="0" marR="0" rtl="0" algn="l">
              <a:lnSpc>
                <a:spcPct val="100000"/>
              </a:lnSpc>
              <a:spcBef>
                <a:spcPts val="500"/>
              </a:spcBef>
              <a:spcAft>
                <a:spcPts val="0"/>
              </a:spcAft>
              <a:buClr>
                <a:srgbClr val="B2B2B2"/>
              </a:buClr>
              <a:buFont typeface="Arial"/>
              <a:buNone/>
            </a:pPr>
            <a:r>
              <a:rPr b="1" i="0" lang="en" sz="2400" u="none">
                <a:solidFill>
                  <a:srgbClr val="B2B2B2"/>
                </a:solidFill>
                <a:latin typeface="Average"/>
                <a:ea typeface="Average"/>
                <a:cs typeface="Average"/>
                <a:sym typeface="Average"/>
              </a:rPr>
              <a:t>Silver</a:t>
            </a:r>
            <a:r>
              <a:rPr i="0" lang="en" sz="2400" u="none">
                <a:solidFill>
                  <a:srgbClr val="B2B2B2"/>
                </a:solidFill>
                <a:latin typeface="Average"/>
                <a:ea typeface="Average"/>
                <a:cs typeface="Average"/>
                <a:sym typeface="Average"/>
              </a:rPr>
              <a:t> — serenity, purity, joy; associated with the moon</a:t>
            </a:r>
            <a:endParaRPr>
              <a:latin typeface="Average"/>
              <a:ea typeface="Average"/>
              <a:cs typeface="Average"/>
              <a:sym typeface="Average"/>
            </a:endParaRPr>
          </a:p>
          <a:p>
            <a:pPr indent="0" lvl="0" marL="0" marR="0" rtl="0" algn="l">
              <a:lnSpc>
                <a:spcPct val="100000"/>
              </a:lnSpc>
              <a:spcBef>
                <a:spcPts val="500"/>
              </a:spcBef>
              <a:spcAft>
                <a:spcPts val="0"/>
              </a:spcAft>
              <a:buClr>
                <a:srgbClr val="37474F"/>
              </a:buClr>
              <a:buFont typeface="Arial"/>
              <a:buNone/>
            </a:pPr>
            <a:r>
              <a:rPr b="1" i="0" lang="en" sz="2400" u="none">
                <a:solidFill>
                  <a:srgbClr val="37474F"/>
                </a:solidFill>
                <a:latin typeface="Average"/>
                <a:ea typeface="Average"/>
                <a:cs typeface="Average"/>
                <a:sym typeface="Average"/>
              </a:rPr>
              <a:t>White</a:t>
            </a:r>
            <a:r>
              <a:rPr i="0" lang="en" sz="2400" u="none">
                <a:solidFill>
                  <a:srgbClr val="37474F"/>
                </a:solidFill>
                <a:latin typeface="Average"/>
                <a:ea typeface="Average"/>
                <a:cs typeface="Average"/>
                <a:sym typeface="Average"/>
              </a:rPr>
              <a:t> — purification, sanctification rites and festive occasions</a:t>
            </a:r>
            <a:endParaRPr>
              <a:latin typeface="Average"/>
              <a:ea typeface="Average"/>
              <a:cs typeface="Average"/>
              <a:sym typeface="Average"/>
            </a:endParaRPr>
          </a:p>
          <a:p>
            <a:pPr indent="0" lvl="0" marL="0" marR="0" rtl="0" algn="l">
              <a:lnSpc>
                <a:spcPct val="100000"/>
              </a:lnSpc>
              <a:spcBef>
                <a:spcPts val="500"/>
              </a:spcBef>
              <a:spcAft>
                <a:spcPts val="500"/>
              </a:spcAft>
              <a:buClr>
                <a:srgbClr val="FFFF00"/>
              </a:buClr>
              <a:buFont typeface="Arial"/>
              <a:buNone/>
            </a:pPr>
            <a:r>
              <a:rPr b="1" i="0" lang="en" sz="2400" u="none">
                <a:solidFill>
                  <a:srgbClr val="FFFF00"/>
                </a:solidFill>
                <a:latin typeface="Average"/>
                <a:ea typeface="Average"/>
                <a:cs typeface="Average"/>
                <a:sym typeface="Average"/>
              </a:rPr>
              <a:t>Yellow</a:t>
            </a:r>
            <a:r>
              <a:rPr i="0" lang="en" sz="2400" u="none">
                <a:solidFill>
                  <a:srgbClr val="FFFF00"/>
                </a:solidFill>
                <a:latin typeface="Average"/>
                <a:ea typeface="Average"/>
                <a:cs typeface="Average"/>
                <a:sym typeface="Average"/>
              </a:rPr>
              <a:t> — preciousness, royalty, wealth, fertility, beauty</a:t>
            </a:r>
            <a:endParaRPr>
              <a:latin typeface="Average"/>
              <a:ea typeface="Average"/>
              <a:cs typeface="Average"/>
              <a:sym typeface="Average"/>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pic>
        <p:nvPicPr>
          <p:cNvPr id="921" name="Google Shape;921;p125"/>
          <p:cNvPicPr preferRelativeResize="0"/>
          <p:nvPr/>
        </p:nvPicPr>
        <p:blipFill rotWithShape="1">
          <a:blip r:embed="rId3">
            <a:alphaModFix/>
          </a:blip>
          <a:srcRect b="4685" l="22805" r="24122" t="9507"/>
          <a:stretch/>
        </p:blipFill>
        <p:spPr>
          <a:xfrm>
            <a:off x="0" y="533400"/>
            <a:ext cx="4469949" cy="5781530"/>
          </a:xfrm>
          <a:prstGeom prst="rect">
            <a:avLst/>
          </a:prstGeom>
          <a:noFill/>
          <a:ln>
            <a:noFill/>
          </a:ln>
        </p:spPr>
      </p:pic>
      <p:pic>
        <p:nvPicPr>
          <p:cNvPr id="922" name="Google Shape;922;p125"/>
          <p:cNvPicPr preferRelativeResize="0"/>
          <p:nvPr/>
        </p:nvPicPr>
        <p:blipFill rotWithShape="1">
          <a:blip r:embed="rId4">
            <a:alphaModFix/>
          </a:blip>
          <a:srcRect b="4618" l="22849" r="24174" t="9219"/>
          <a:stretch/>
        </p:blipFill>
        <p:spPr>
          <a:xfrm>
            <a:off x="4674050" y="533400"/>
            <a:ext cx="4469949" cy="5815974"/>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26" name="Shape 926"/>
        <p:cNvGrpSpPr/>
        <p:nvPr/>
      </p:nvGrpSpPr>
      <p:grpSpPr>
        <a:xfrm>
          <a:off x="0" y="0"/>
          <a:ext cx="0" cy="0"/>
          <a:chOff x="0" y="0"/>
          <a:chExt cx="0" cy="0"/>
        </a:xfrm>
      </p:grpSpPr>
      <p:sp>
        <p:nvSpPr>
          <p:cNvPr descr="Title" id="927" name="Google Shape;927;p126"/>
          <p:cNvSpPr txBox="1"/>
          <p:nvPr/>
        </p:nvSpPr>
        <p:spPr>
          <a:xfrm>
            <a:off x="455025" y="0"/>
            <a:ext cx="8349000" cy="1826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616161"/>
              </a:buClr>
              <a:buFont typeface="Arial"/>
              <a:buNone/>
            </a:pPr>
            <a:r>
              <a:rPr lang="en" sz="4000">
                <a:solidFill>
                  <a:srgbClr val="FFFFFF"/>
                </a:solidFill>
                <a:latin typeface="Oswald"/>
                <a:ea typeface="Oswald"/>
                <a:cs typeface="Oswald"/>
                <a:sym typeface="Oswald"/>
              </a:rPr>
              <a:t>Examples of how students have painted specific emotions in the past</a:t>
            </a:r>
            <a:endParaRPr sz="1500">
              <a:solidFill>
                <a:srgbClr val="B7B7B7"/>
              </a:solidFill>
              <a:latin typeface="Average"/>
              <a:ea typeface="Average"/>
              <a:cs typeface="Average"/>
              <a:sym typeface="Average"/>
            </a:endParaRPr>
          </a:p>
        </p:txBody>
      </p:sp>
      <p:sp>
        <p:nvSpPr>
          <p:cNvPr descr="Translations" id="928" name="Google Shape;928;p126"/>
          <p:cNvSpPr txBox="1"/>
          <p:nvPr/>
        </p:nvSpPr>
        <p:spPr>
          <a:xfrm>
            <a:off x="455025" y="1826700"/>
            <a:ext cx="8349000" cy="5031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AAAAAA"/>
                </a:solidFill>
                <a:latin typeface="Average"/>
                <a:ea typeface="Average"/>
                <a:cs typeface="Average"/>
                <a:sym typeface="Average"/>
              </a:rPr>
              <a:t>ቀደም ሲል ተማሪዎች የተወሰኑ ስሜቶችን እንዴት እንደሳሉ ምሳሌዎች</a:t>
            </a:r>
            <a:endParaRPr sz="1600">
              <a:solidFill>
                <a:srgbClr val="AAAAAA"/>
              </a:solidFill>
              <a:latin typeface="Average"/>
              <a:ea typeface="Average"/>
              <a:cs typeface="Average"/>
              <a:sym typeface="Average"/>
            </a:endParaRPr>
          </a:p>
          <a:p>
            <a:pPr indent="0" lvl="0" marL="0" rtl="1" algn="r">
              <a:spcBef>
                <a:spcPts val="0"/>
              </a:spcBef>
              <a:spcAft>
                <a:spcPts val="0"/>
              </a:spcAft>
              <a:buNone/>
            </a:pPr>
            <a:r>
              <a:rPr lang="en" sz="1600">
                <a:solidFill>
                  <a:srgbClr val="AAAAAA"/>
                </a:solidFill>
                <a:latin typeface="Average"/>
                <a:ea typeface="Average"/>
                <a:cs typeface="Average"/>
                <a:sym typeface="Average"/>
              </a:rPr>
              <a:t>أمثلة على كيفية قيام الطلاب برسم مشاعر معينة في الماضي</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Exemples de com els estudiants han pintat emocions específiques en el passat</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学生过去如何描绘特定情感的例子</a:t>
            </a:r>
            <a:endParaRPr sz="1600">
              <a:solidFill>
                <a:srgbClr val="AAAAAA"/>
              </a:solidFill>
              <a:latin typeface="Average"/>
              <a:ea typeface="Average"/>
              <a:cs typeface="Average"/>
              <a:sym typeface="Average"/>
            </a:endParaRPr>
          </a:p>
          <a:p>
            <a:pPr indent="0" lvl="0" marL="0" rtl="1" algn="r">
              <a:spcBef>
                <a:spcPts val="0"/>
              </a:spcBef>
              <a:spcAft>
                <a:spcPts val="0"/>
              </a:spcAft>
              <a:buNone/>
            </a:pPr>
            <a:r>
              <a:rPr lang="en" sz="1600">
                <a:solidFill>
                  <a:srgbClr val="AAAAAA"/>
                </a:solidFill>
                <a:latin typeface="Average"/>
                <a:ea typeface="Average"/>
                <a:cs typeface="Average"/>
                <a:sym typeface="Average"/>
              </a:rPr>
              <a:t>نمونه‌هایی از چگونگی نقاشی احساسات خاص توسط دانش‌آموزان در گذشته</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छात्रों ने अतीत में विशिष्ट भावनाओं को कैसे चित्रित किया है, इसके उदाहरण</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生徒が過去に特定の感情をどのように描いたかの例</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학생들이 과거에 특정 감정을 어떻게 그렸는지에 대한 예</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Nimûneyên çawaniya nîşandana hestên taybetî yên xwendekaran di demên berê de</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Exemplos de como os alunos pintaram emoções específicas no passado</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ਵਿਦਿਆਰਥੀਆਂ ਨੇ ਪਿਛਲੇ ਸਮੇਂ ਵਿੱਚ ਖਾਸ ਭਾਵਨਾਵਾਂ ਨੂੰ ਕਿਵੇਂ ਪੇਂਟ ਕੀਤਾ ਹੈ, ਇਸ ਦੀਆਂ ਉਦਾਹਰਣਾਂ</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Примеры того, как учащиеся в прошлом изображали определенные эмоции</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Tusaalooyinka sida ardaydu u sawireen shucuur gaar ah waagii hore</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Ejemplos de cómo los estudiantes han pintado emociones específicas en el pasado.</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Mifano ya jinsi wanafunzi walivyochora hisia mahususi hapo awali</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Mga halimbawa kung paano nagpinta ng mga partikular na emosyon ang mga mag-aaral sa nakaraan</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Öğrencilerin geçmişte belirli duyguları nasıl resmettiğine dair örnekler</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Приклади того, як студенти зображували певні емоції в минулому</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Ví dụ về cách học sinh đã vẽ những cảm xúc cụ thể trong quá khứ</a:t>
            </a:r>
            <a:endParaRPr sz="2800">
              <a:solidFill>
                <a:srgbClr val="CACACA"/>
              </a:solidFill>
              <a:latin typeface="Average"/>
              <a:ea typeface="Average"/>
              <a:cs typeface="Average"/>
              <a:sym typeface="Average"/>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32" name="Shape 932"/>
        <p:cNvGrpSpPr/>
        <p:nvPr/>
      </p:nvGrpSpPr>
      <p:grpSpPr>
        <a:xfrm>
          <a:off x="0" y="0"/>
          <a:ext cx="0" cy="0"/>
          <a:chOff x="0" y="0"/>
          <a:chExt cx="0" cy="0"/>
        </a:xfrm>
      </p:grpSpPr>
      <p:pic>
        <p:nvPicPr>
          <p:cNvPr descr="http://drapak.hrsbteachers.ednet.ns.ca/sites/drapak.hrsbteachers.ednet.ns.ca/files/images/Art%2010-Colour%20and%20Emotion-Anger.png" id="933" name="Google Shape;933;p127"/>
          <p:cNvPicPr preferRelativeResize="0"/>
          <p:nvPr/>
        </p:nvPicPr>
        <p:blipFill rotWithShape="1">
          <a:blip r:embed="rId3">
            <a:alphaModFix/>
          </a:blip>
          <a:srcRect b="0" l="0" r="0" t="0"/>
          <a:stretch/>
        </p:blipFill>
        <p:spPr>
          <a:xfrm>
            <a:off x="-36462" y="0"/>
            <a:ext cx="9180600" cy="7092900"/>
          </a:xfrm>
          <a:prstGeom prst="rect">
            <a:avLst/>
          </a:prstGeom>
          <a:noFill/>
          <a:ln>
            <a:noFill/>
          </a:ln>
        </p:spPr>
      </p:pic>
      <p:sp>
        <p:nvSpPr>
          <p:cNvPr descr="Title" id="934" name="Google Shape;934;p127"/>
          <p:cNvSpPr txBox="1"/>
          <p:nvPr/>
        </p:nvSpPr>
        <p:spPr>
          <a:xfrm>
            <a:off x="-36450" y="3448625"/>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 </a:t>
            </a:r>
            <a:r>
              <a:rPr b="1" lang="en" sz="1800">
                <a:solidFill>
                  <a:srgbClr val="FFFFFF"/>
                </a:solidFill>
                <a:latin typeface="Open Sans"/>
                <a:ea typeface="Open Sans"/>
                <a:cs typeface="Open Sans"/>
                <a:sym typeface="Open Sans"/>
              </a:rPr>
              <a:t>anger</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excitement</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calm</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 </a:t>
            </a:r>
            <a:r>
              <a:rPr lang="en" sz="1800">
                <a:solidFill>
                  <a:srgbClr val="B7B7B7"/>
                </a:solidFill>
                <a:latin typeface="Open Sans"/>
                <a:ea typeface="Open Sans"/>
                <a:cs typeface="Open Sans"/>
                <a:sym typeface="Open Sans"/>
              </a:rPr>
              <a:t>or </a:t>
            </a:r>
            <a:r>
              <a:rPr b="1" lang="en" sz="1800">
                <a:solidFill>
                  <a:srgbClr val="FFFFFF"/>
                </a:solidFill>
                <a:latin typeface="Open Sans"/>
                <a:ea typeface="Open Sans"/>
                <a:cs typeface="Open Sans"/>
                <a:sym typeface="Open Sans"/>
              </a:rPr>
              <a:t>depression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
        <p:nvSpPr>
          <p:cNvPr descr="Translations" id="935" name="Google Shape;935;p127"/>
          <p:cNvSpPr txBox="1"/>
          <p:nvPr/>
        </p:nvSpPr>
        <p:spPr>
          <a:xfrm>
            <a:off x="-18300" y="0"/>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 </a:t>
            </a:r>
            <a:r>
              <a:rPr b="1" lang="en" sz="1800">
                <a:solidFill>
                  <a:srgbClr val="FFFFFF"/>
                </a:solidFill>
                <a:latin typeface="Open Sans"/>
                <a:ea typeface="Open Sans"/>
                <a:cs typeface="Open Sans"/>
                <a:sym typeface="Open Sans"/>
              </a:rPr>
              <a:t>anger</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excitement</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calm</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 </a:t>
            </a:r>
            <a:r>
              <a:rPr lang="en" sz="1800">
                <a:solidFill>
                  <a:srgbClr val="B7B7B7"/>
                </a:solidFill>
                <a:latin typeface="Open Sans"/>
                <a:ea typeface="Open Sans"/>
                <a:cs typeface="Open Sans"/>
                <a:sym typeface="Open Sans"/>
              </a:rPr>
              <a:t>or </a:t>
            </a:r>
            <a:r>
              <a:rPr b="1" lang="en" sz="1800">
                <a:solidFill>
                  <a:srgbClr val="FFFFFF"/>
                </a:solidFill>
                <a:latin typeface="Open Sans"/>
                <a:ea typeface="Open Sans"/>
                <a:cs typeface="Open Sans"/>
                <a:sym typeface="Open Sans"/>
              </a:rPr>
              <a:t>depression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39" name="Shape 939"/>
        <p:cNvGrpSpPr/>
        <p:nvPr/>
      </p:nvGrpSpPr>
      <p:grpSpPr>
        <a:xfrm>
          <a:off x="0" y="0"/>
          <a:ext cx="0" cy="0"/>
          <a:chOff x="0" y="0"/>
          <a:chExt cx="0" cy="0"/>
        </a:xfrm>
      </p:grpSpPr>
      <p:pic>
        <p:nvPicPr>
          <p:cNvPr descr="http://drapak.hrsbteachers.ednet.ns.ca/sites/drapak.hrsbteachers.ednet.ns.ca/files/images/Art%2010-Colour%20and%20Emotion-Calm.png" id="940" name="Google Shape;940;p128"/>
          <p:cNvPicPr preferRelativeResize="0"/>
          <p:nvPr/>
        </p:nvPicPr>
        <p:blipFill rotWithShape="1">
          <a:blip r:embed="rId3">
            <a:alphaModFix/>
          </a:blip>
          <a:srcRect b="0" l="0" r="0" t="0"/>
          <a:stretch/>
        </p:blipFill>
        <p:spPr>
          <a:xfrm>
            <a:off x="0" y="0"/>
            <a:ext cx="9177300" cy="7089900"/>
          </a:xfrm>
          <a:prstGeom prst="rect">
            <a:avLst/>
          </a:prstGeom>
          <a:noFill/>
          <a:ln>
            <a:noFill/>
          </a:ln>
        </p:spPr>
      </p:pic>
      <p:sp>
        <p:nvSpPr>
          <p:cNvPr descr="Title" id="941" name="Google Shape;941;p128"/>
          <p:cNvSpPr txBox="1"/>
          <p:nvPr/>
        </p:nvSpPr>
        <p:spPr>
          <a:xfrm>
            <a:off x="-36450" y="3448625"/>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 </a:t>
            </a:r>
            <a:r>
              <a:rPr b="1" lang="en" sz="1800">
                <a:solidFill>
                  <a:srgbClr val="FFFFFF"/>
                </a:solidFill>
                <a:latin typeface="Open Sans"/>
                <a:ea typeface="Open Sans"/>
                <a:cs typeface="Open Sans"/>
                <a:sym typeface="Open Sans"/>
              </a:rPr>
              <a:t>excitement</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calm</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 </a:t>
            </a:r>
            <a:r>
              <a:rPr lang="en" sz="1800">
                <a:solidFill>
                  <a:srgbClr val="B7B7B7"/>
                </a:solidFill>
                <a:latin typeface="Open Sans"/>
                <a:ea typeface="Open Sans"/>
                <a:cs typeface="Open Sans"/>
                <a:sym typeface="Open Sans"/>
              </a:rPr>
              <a:t>or </a:t>
            </a:r>
            <a:r>
              <a:rPr b="1" lang="en" sz="1800">
                <a:solidFill>
                  <a:srgbClr val="FFFFFF"/>
                </a:solidFill>
                <a:latin typeface="Open Sans"/>
                <a:ea typeface="Open Sans"/>
                <a:cs typeface="Open Sans"/>
                <a:sym typeface="Open Sans"/>
              </a:rPr>
              <a:t>depression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
        <p:nvSpPr>
          <p:cNvPr descr="Translations" id="942" name="Google Shape;942;p128"/>
          <p:cNvSpPr txBox="1"/>
          <p:nvPr/>
        </p:nvSpPr>
        <p:spPr>
          <a:xfrm>
            <a:off x="-1650" y="0"/>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 </a:t>
            </a:r>
            <a:r>
              <a:rPr b="1" lang="en" sz="1800">
                <a:solidFill>
                  <a:srgbClr val="FFFFFF"/>
                </a:solidFill>
                <a:latin typeface="Open Sans"/>
                <a:ea typeface="Open Sans"/>
                <a:cs typeface="Open Sans"/>
                <a:sym typeface="Open Sans"/>
              </a:rPr>
              <a:t>excitement</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calm</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 </a:t>
            </a:r>
            <a:r>
              <a:rPr lang="en" sz="1800">
                <a:solidFill>
                  <a:srgbClr val="B7B7B7"/>
                </a:solidFill>
                <a:latin typeface="Open Sans"/>
                <a:ea typeface="Open Sans"/>
                <a:cs typeface="Open Sans"/>
                <a:sym typeface="Open Sans"/>
              </a:rPr>
              <a:t>or </a:t>
            </a:r>
            <a:r>
              <a:rPr b="1" lang="en" sz="1800">
                <a:solidFill>
                  <a:srgbClr val="FFFFFF"/>
                </a:solidFill>
                <a:latin typeface="Open Sans"/>
                <a:ea typeface="Open Sans"/>
                <a:cs typeface="Open Sans"/>
                <a:sym typeface="Open Sans"/>
              </a:rPr>
              <a:t>depression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46" name="Shape 946"/>
        <p:cNvGrpSpPr/>
        <p:nvPr/>
      </p:nvGrpSpPr>
      <p:grpSpPr>
        <a:xfrm>
          <a:off x="0" y="0"/>
          <a:ext cx="0" cy="0"/>
          <a:chOff x="0" y="0"/>
          <a:chExt cx="0" cy="0"/>
        </a:xfrm>
      </p:grpSpPr>
      <p:pic>
        <p:nvPicPr>
          <p:cNvPr descr="http://drapak.hrsbteachers.ednet.ns.ca/sites/drapak.hrsbteachers.ednet.ns.ca/files/images/Art%2010-Colour%20and%20Emotion-Depression.png" id="947" name="Google Shape;947;p129"/>
          <p:cNvPicPr preferRelativeResize="0"/>
          <p:nvPr/>
        </p:nvPicPr>
        <p:blipFill rotWithShape="1">
          <a:blip r:embed="rId3">
            <a:alphaModFix/>
          </a:blip>
          <a:srcRect b="0" l="0" r="0" t="0"/>
          <a:stretch/>
        </p:blipFill>
        <p:spPr>
          <a:xfrm>
            <a:off x="0" y="0"/>
            <a:ext cx="9177300" cy="7089900"/>
          </a:xfrm>
          <a:prstGeom prst="rect">
            <a:avLst/>
          </a:prstGeom>
          <a:noFill/>
          <a:ln>
            <a:noFill/>
          </a:ln>
        </p:spPr>
      </p:pic>
      <p:sp>
        <p:nvSpPr>
          <p:cNvPr descr="Title" id="948" name="Google Shape;948;p129"/>
          <p:cNvSpPr txBox="1"/>
          <p:nvPr/>
        </p:nvSpPr>
        <p:spPr>
          <a:xfrm>
            <a:off x="-1650" y="3448620"/>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 </a:t>
            </a:r>
            <a:r>
              <a:rPr b="1" lang="en" sz="1800">
                <a:solidFill>
                  <a:srgbClr val="FFFFFF"/>
                </a:solidFill>
                <a:latin typeface="Open Sans"/>
                <a:ea typeface="Open Sans"/>
                <a:cs typeface="Open Sans"/>
                <a:sym typeface="Open Sans"/>
              </a:rPr>
              <a:t>excitement</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 </a:t>
            </a:r>
            <a:r>
              <a:rPr lang="en" sz="1800">
                <a:solidFill>
                  <a:srgbClr val="B7B7B7"/>
                </a:solidFill>
                <a:latin typeface="Open Sans"/>
                <a:ea typeface="Open Sans"/>
                <a:cs typeface="Open Sans"/>
                <a:sym typeface="Open Sans"/>
              </a:rPr>
              <a:t>or </a:t>
            </a:r>
            <a:r>
              <a:rPr b="1" lang="en" sz="1800">
                <a:solidFill>
                  <a:srgbClr val="FFFFFF"/>
                </a:solidFill>
                <a:latin typeface="Open Sans"/>
                <a:ea typeface="Open Sans"/>
                <a:cs typeface="Open Sans"/>
                <a:sym typeface="Open Sans"/>
              </a:rPr>
              <a:t>depression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
        <p:nvSpPr>
          <p:cNvPr descr="Translations" id="949" name="Google Shape;949;p129"/>
          <p:cNvSpPr txBox="1"/>
          <p:nvPr/>
        </p:nvSpPr>
        <p:spPr>
          <a:xfrm>
            <a:off x="-1650" y="0"/>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 </a:t>
            </a:r>
            <a:r>
              <a:rPr b="1" lang="en" sz="1800">
                <a:solidFill>
                  <a:srgbClr val="FFFFFF"/>
                </a:solidFill>
                <a:latin typeface="Open Sans"/>
                <a:ea typeface="Open Sans"/>
                <a:cs typeface="Open Sans"/>
                <a:sym typeface="Open Sans"/>
              </a:rPr>
              <a:t>excitement</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 </a:t>
            </a:r>
            <a:r>
              <a:rPr lang="en" sz="1800">
                <a:solidFill>
                  <a:srgbClr val="B7B7B7"/>
                </a:solidFill>
                <a:latin typeface="Open Sans"/>
                <a:ea typeface="Open Sans"/>
                <a:cs typeface="Open Sans"/>
                <a:sym typeface="Open Sans"/>
              </a:rPr>
              <a:t>or </a:t>
            </a:r>
            <a:r>
              <a:rPr b="1" lang="en" sz="1800">
                <a:solidFill>
                  <a:srgbClr val="FFFFFF"/>
                </a:solidFill>
                <a:latin typeface="Open Sans"/>
                <a:ea typeface="Open Sans"/>
                <a:cs typeface="Open Sans"/>
                <a:sym typeface="Open Sans"/>
              </a:rPr>
              <a:t>depression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53" name="Shape 953"/>
        <p:cNvGrpSpPr/>
        <p:nvPr/>
      </p:nvGrpSpPr>
      <p:grpSpPr>
        <a:xfrm>
          <a:off x="0" y="0"/>
          <a:ext cx="0" cy="0"/>
          <a:chOff x="0" y="0"/>
          <a:chExt cx="0" cy="0"/>
        </a:xfrm>
      </p:grpSpPr>
      <p:pic>
        <p:nvPicPr>
          <p:cNvPr descr="http://drapak.hrsbteachers.ednet.ns.ca/sites/drapak.hrsbteachers.ednet.ns.ca/files/images/Art%2010-Colour%20and%20Emotion-Excitement.png" id="954" name="Google Shape;954;p130"/>
          <p:cNvPicPr preferRelativeResize="0"/>
          <p:nvPr/>
        </p:nvPicPr>
        <p:blipFill rotWithShape="1">
          <a:blip r:embed="rId3">
            <a:alphaModFix/>
          </a:blip>
          <a:srcRect b="0" l="0" r="0" t="0"/>
          <a:stretch/>
        </p:blipFill>
        <p:spPr>
          <a:xfrm>
            <a:off x="-33337" y="0"/>
            <a:ext cx="9177300" cy="7089900"/>
          </a:xfrm>
          <a:prstGeom prst="rect">
            <a:avLst/>
          </a:prstGeom>
          <a:noFill/>
          <a:ln>
            <a:noFill/>
          </a:ln>
        </p:spPr>
      </p:pic>
      <p:sp>
        <p:nvSpPr>
          <p:cNvPr descr="Title" id="955" name="Google Shape;955;p130"/>
          <p:cNvSpPr txBox="1"/>
          <p:nvPr/>
        </p:nvSpPr>
        <p:spPr>
          <a:xfrm>
            <a:off x="-1650" y="3448620"/>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 </a:t>
            </a:r>
            <a:r>
              <a:rPr b="1" lang="en" sz="1800">
                <a:solidFill>
                  <a:srgbClr val="FFFFFF"/>
                </a:solidFill>
                <a:latin typeface="Open Sans"/>
                <a:ea typeface="Open Sans"/>
                <a:cs typeface="Open Sans"/>
                <a:sym typeface="Open Sans"/>
              </a:rPr>
              <a:t>excitement</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or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
        <p:nvSpPr>
          <p:cNvPr descr="Translations" id="956" name="Google Shape;956;p130"/>
          <p:cNvSpPr txBox="1"/>
          <p:nvPr/>
        </p:nvSpPr>
        <p:spPr>
          <a:xfrm>
            <a:off x="-34975" y="-5"/>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 </a:t>
            </a:r>
            <a:r>
              <a:rPr b="1" lang="en" sz="1800">
                <a:solidFill>
                  <a:srgbClr val="FFFFFF"/>
                </a:solidFill>
                <a:latin typeface="Open Sans"/>
                <a:ea typeface="Open Sans"/>
                <a:cs typeface="Open Sans"/>
                <a:sym typeface="Open Sans"/>
              </a:rPr>
              <a:t>excitement</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or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0" name="Shape 960"/>
        <p:cNvGrpSpPr/>
        <p:nvPr/>
      </p:nvGrpSpPr>
      <p:grpSpPr>
        <a:xfrm>
          <a:off x="0" y="0"/>
          <a:ext cx="0" cy="0"/>
          <a:chOff x="0" y="0"/>
          <a:chExt cx="0" cy="0"/>
        </a:xfrm>
      </p:grpSpPr>
      <p:pic>
        <p:nvPicPr>
          <p:cNvPr descr="http://drapak.hrsbteachers.ednet.ns.ca/sites/drapak.hrsbteachers.ednet.ns.ca/files/images/Art%2010-Colour%20and%20Emotion-Joy.png" id="961" name="Google Shape;961;p131"/>
          <p:cNvPicPr preferRelativeResize="0"/>
          <p:nvPr/>
        </p:nvPicPr>
        <p:blipFill rotWithShape="1">
          <a:blip r:embed="rId3">
            <a:alphaModFix/>
          </a:blip>
          <a:srcRect b="0" l="0" r="0" t="0"/>
          <a:stretch/>
        </p:blipFill>
        <p:spPr>
          <a:xfrm>
            <a:off x="0" y="0"/>
            <a:ext cx="9177300" cy="7089900"/>
          </a:xfrm>
          <a:prstGeom prst="rect">
            <a:avLst/>
          </a:prstGeom>
          <a:noFill/>
          <a:ln>
            <a:noFill/>
          </a:ln>
        </p:spPr>
      </p:pic>
      <p:sp>
        <p:nvSpPr>
          <p:cNvPr descr="Title" id="962" name="Google Shape;962;p131"/>
          <p:cNvSpPr txBox="1"/>
          <p:nvPr/>
        </p:nvSpPr>
        <p:spPr>
          <a:xfrm>
            <a:off x="-1650" y="3448620"/>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or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
        <p:nvSpPr>
          <p:cNvPr descr="Translations" id="963" name="Google Shape;963;p131"/>
          <p:cNvSpPr txBox="1"/>
          <p:nvPr/>
        </p:nvSpPr>
        <p:spPr>
          <a:xfrm>
            <a:off x="-1650" y="-5"/>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joy</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or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7" name="Shape 967"/>
        <p:cNvGrpSpPr/>
        <p:nvPr/>
      </p:nvGrpSpPr>
      <p:grpSpPr>
        <a:xfrm>
          <a:off x="0" y="0"/>
          <a:ext cx="0" cy="0"/>
          <a:chOff x="0" y="0"/>
          <a:chExt cx="0" cy="0"/>
        </a:xfrm>
      </p:grpSpPr>
      <p:pic>
        <p:nvPicPr>
          <p:cNvPr descr="http://drapak.hrsbteachers.ednet.ns.ca/sites/drapak.hrsbteachers.ednet.ns.ca/files/images/Art%2010-Colour%20and%20Emotion-Confusion.png" id="968" name="Google Shape;968;p132"/>
          <p:cNvPicPr preferRelativeResize="0"/>
          <p:nvPr/>
        </p:nvPicPr>
        <p:blipFill rotWithShape="1">
          <a:blip r:embed="rId3">
            <a:alphaModFix/>
          </a:blip>
          <a:srcRect b="0" l="0" r="0" t="0"/>
          <a:stretch/>
        </p:blipFill>
        <p:spPr>
          <a:xfrm>
            <a:off x="0" y="0"/>
            <a:ext cx="9177300" cy="7089900"/>
          </a:xfrm>
          <a:prstGeom prst="rect">
            <a:avLst/>
          </a:prstGeom>
          <a:noFill/>
          <a:ln>
            <a:noFill/>
          </a:ln>
        </p:spPr>
      </p:pic>
      <p:sp>
        <p:nvSpPr>
          <p:cNvPr descr="Title" id="969" name="Google Shape;969;p132"/>
          <p:cNvSpPr txBox="1"/>
          <p:nvPr/>
        </p:nvSpPr>
        <p:spPr>
          <a:xfrm>
            <a:off x="-1650" y="3448620"/>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or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
        <p:nvSpPr>
          <p:cNvPr descr="Translations" id="970" name="Google Shape;970;p132"/>
          <p:cNvSpPr txBox="1"/>
          <p:nvPr/>
        </p:nvSpPr>
        <p:spPr>
          <a:xfrm>
            <a:off x="-1650" y="-5"/>
            <a:ext cx="9180600" cy="528900"/>
          </a:xfrm>
          <a:prstGeom prst="rect">
            <a:avLst/>
          </a:prstGeom>
          <a:solidFill>
            <a:srgbClr val="3747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Do these show</a:t>
            </a:r>
            <a:r>
              <a:rPr b="1" lang="en" sz="1800">
                <a:solidFill>
                  <a:srgbClr val="B7B7B7"/>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love</a:t>
            </a:r>
            <a:r>
              <a:rPr b="1" lang="en" sz="1800">
                <a:solidFill>
                  <a:srgbClr val="B7B7B7"/>
                </a:solidFill>
                <a:latin typeface="Open Sans"/>
                <a:ea typeface="Open Sans"/>
                <a:cs typeface="Open Sans"/>
                <a:sym typeface="Open Sans"/>
              </a:rPr>
              <a:t>, or </a:t>
            </a:r>
            <a:r>
              <a:rPr b="1" lang="en" sz="1800">
                <a:solidFill>
                  <a:srgbClr val="FFFFFF"/>
                </a:solidFill>
                <a:latin typeface="Open Sans"/>
                <a:ea typeface="Open Sans"/>
                <a:cs typeface="Open Sans"/>
                <a:sym typeface="Open Sans"/>
              </a:rPr>
              <a:t>confusion</a:t>
            </a:r>
            <a:r>
              <a:rPr b="1" lang="en" sz="1800">
                <a:solidFill>
                  <a:srgbClr val="B7B7B7"/>
                </a:solidFill>
                <a:latin typeface="Open Sans"/>
                <a:ea typeface="Open Sans"/>
                <a:cs typeface="Open Sans"/>
                <a:sym typeface="Open Sans"/>
              </a:rPr>
              <a:t>?</a:t>
            </a:r>
            <a:endParaRPr b="1" sz="1800">
              <a:solidFill>
                <a:srgbClr val="B7B7B7"/>
              </a:solidFill>
              <a:latin typeface="Open Sans"/>
              <a:ea typeface="Open Sans"/>
              <a:cs typeface="Open Sans"/>
              <a:sym typeface="Open Sans"/>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74" name="Shape 974"/>
        <p:cNvGrpSpPr/>
        <p:nvPr/>
      </p:nvGrpSpPr>
      <p:grpSpPr>
        <a:xfrm>
          <a:off x="0" y="0"/>
          <a:ext cx="0" cy="0"/>
          <a:chOff x="0" y="0"/>
          <a:chExt cx="0" cy="0"/>
        </a:xfrm>
      </p:grpSpPr>
      <p:pic>
        <p:nvPicPr>
          <p:cNvPr descr="http://drapak.hrsbteachers.ednet.ns.ca/sites/drapak.hrsbteachers.ednet.ns.ca/files/images/Art%2010-Colour%20and%20Emotion-Love.png" id="975" name="Google Shape;975;p133"/>
          <p:cNvPicPr preferRelativeResize="0"/>
          <p:nvPr/>
        </p:nvPicPr>
        <p:blipFill rotWithShape="1">
          <a:blip r:embed="rId3">
            <a:alphaModFix/>
          </a:blip>
          <a:srcRect b="0" l="0" r="0" t="0"/>
          <a:stretch/>
        </p:blipFill>
        <p:spPr>
          <a:xfrm>
            <a:off x="-33337" y="0"/>
            <a:ext cx="9177300" cy="7089900"/>
          </a:xfrm>
          <a:prstGeom prst="rect">
            <a:avLst/>
          </a:prstGeom>
          <a:noFill/>
          <a:ln>
            <a:noFill/>
          </a:ln>
        </p:spPr>
      </p:pic>
      <p:sp>
        <p:nvSpPr>
          <p:cNvPr descr="Title" id="976" name="Google Shape;976;p133"/>
          <p:cNvSpPr txBox="1"/>
          <p:nvPr/>
        </p:nvSpPr>
        <p:spPr>
          <a:xfrm>
            <a:off x="-18300" y="181725"/>
            <a:ext cx="9180600" cy="4617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Open Sans"/>
                <a:ea typeface="Open Sans"/>
                <a:cs typeface="Open Sans"/>
                <a:sym typeface="Open Sans"/>
              </a:rPr>
              <a:t>Love 💕</a:t>
            </a:r>
            <a:endParaRPr b="1" sz="1800">
              <a:latin typeface="Open Sans"/>
              <a:ea typeface="Open Sans"/>
              <a:cs typeface="Open Sans"/>
              <a:sym typeface="Open Sans"/>
            </a:endParaRPr>
          </a:p>
        </p:txBody>
      </p:sp>
      <p:sp>
        <p:nvSpPr>
          <p:cNvPr descr="Translations" id="977" name="Google Shape;977;p133"/>
          <p:cNvSpPr txBox="1"/>
          <p:nvPr/>
        </p:nvSpPr>
        <p:spPr>
          <a:xfrm>
            <a:off x="-1650" y="3509675"/>
            <a:ext cx="9180600" cy="461700"/>
          </a:xfrm>
          <a:prstGeom prst="rect">
            <a:avLst/>
          </a:prstGeom>
          <a:solidFill>
            <a:srgbClr val="FF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Open Sans"/>
                <a:ea typeface="Open Sans"/>
                <a:cs typeface="Open Sans"/>
                <a:sym typeface="Open Sans"/>
              </a:rPr>
              <a:t>Love 💕</a:t>
            </a:r>
            <a:endParaRPr b="1" sz="1800">
              <a:latin typeface="Open Sans"/>
              <a:ea typeface="Open Sans"/>
              <a:cs typeface="Open Sans"/>
              <a:sym typeface="Open Sans"/>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D4D4D"/>
        </a:solidFill>
      </p:bgPr>
    </p:bg>
    <p:spTree>
      <p:nvGrpSpPr>
        <p:cNvPr id="981" name="Shape 981"/>
        <p:cNvGrpSpPr/>
        <p:nvPr/>
      </p:nvGrpSpPr>
      <p:grpSpPr>
        <a:xfrm>
          <a:off x="0" y="0"/>
          <a:ext cx="0" cy="0"/>
          <a:chOff x="0" y="0"/>
          <a:chExt cx="0" cy="0"/>
        </a:xfrm>
      </p:grpSpPr>
      <p:pic>
        <p:nvPicPr>
          <p:cNvPr id="982" name="Google Shape;982;p134"/>
          <p:cNvPicPr preferRelativeResize="0"/>
          <p:nvPr/>
        </p:nvPicPr>
        <p:blipFill rotWithShape="1">
          <a:blip r:embed="rId3">
            <a:alphaModFix/>
          </a:blip>
          <a:srcRect b="4685" l="22805" r="24122" t="9507"/>
          <a:stretch/>
        </p:blipFill>
        <p:spPr>
          <a:xfrm>
            <a:off x="0" y="533400"/>
            <a:ext cx="4469949" cy="5781530"/>
          </a:xfrm>
          <a:prstGeom prst="rect">
            <a:avLst/>
          </a:prstGeom>
          <a:noFill/>
          <a:ln>
            <a:noFill/>
          </a:ln>
        </p:spPr>
      </p:pic>
      <p:pic>
        <p:nvPicPr>
          <p:cNvPr id="983" name="Google Shape;983;p134"/>
          <p:cNvPicPr preferRelativeResize="0"/>
          <p:nvPr/>
        </p:nvPicPr>
        <p:blipFill rotWithShape="1">
          <a:blip r:embed="rId4">
            <a:alphaModFix/>
          </a:blip>
          <a:srcRect b="4618" l="22849" r="24174" t="9219"/>
          <a:stretch/>
        </p:blipFill>
        <p:spPr>
          <a:xfrm>
            <a:off x="4674050" y="533400"/>
            <a:ext cx="4469949" cy="5815974"/>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descr="Title" id="988" name="Google Shape;988;p135"/>
          <p:cNvSpPr txBox="1"/>
          <p:nvPr/>
        </p:nvSpPr>
        <p:spPr>
          <a:xfrm>
            <a:off x="0" y="0"/>
            <a:ext cx="9144000" cy="228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900">
                <a:solidFill>
                  <a:srgbClr val="FFFFFF"/>
                </a:solidFill>
                <a:latin typeface="Oswald"/>
                <a:ea typeface="Oswald"/>
                <a:cs typeface="Oswald"/>
                <a:sym typeface="Oswald"/>
              </a:rPr>
              <a:t>Tips for effective colour and emotion:</a:t>
            </a:r>
            <a:endParaRPr sz="2900">
              <a:solidFill>
                <a:srgbClr val="FFFFFF"/>
              </a:solidFill>
              <a:latin typeface="Oswald"/>
              <a:ea typeface="Oswald"/>
              <a:cs typeface="Oswald"/>
              <a:sym typeface="Oswald"/>
            </a:endParaRPr>
          </a:p>
          <a:p>
            <a:pPr indent="0" lvl="0" marL="0" rtl="0" algn="l">
              <a:spcBef>
                <a:spcPts val="0"/>
              </a:spcBef>
              <a:spcAft>
                <a:spcPts val="0"/>
              </a:spcAft>
              <a:buNone/>
            </a:pPr>
            <a:r>
              <a:t/>
            </a:r>
            <a:endParaRPr sz="2300">
              <a:solidFill>
                <a:srgbClr val="B7B7B7"/>
              </a:solidFill>
              <a:latin typeface="Average"/>
              <a:ea typeface="Average"/>
              <a:cs typeface="Average"/>
              <a:sym typeface="Average"/>
            </a:endParaRPr>
          </a:p>
          <a:p>
            <a:pPr indent="-374650" lvl="0" marL="457200" rtl="0" algn="l">
              <a:spcBef>
                <a:spcPts val="0"/>
              </a:spcBef>
              <a:spcAft>
                <a:spcPts val="0"/>
              </a:spcAft>
              <a:buClr>
                <a:srgbClr val="B7B7B7"/>
              </a:buClr>
              <a:buSzPts val="2300"/>
              <a:buFont typeface="Average"/>
              <a:buChar char="●"/>
            </a:pPr>
            <a:r>
              <a:rPr lang="en" sz="2300">
                <a:solidFill>
                  <a:srgbClr val="B7B7B7"/>
                </a:solidFill>
                <a:latin typeface="Average"/>
                <a:ea typeface="Average"/>
                <a:cs typeface="Average"/>
                <a:sym typeface="Average"/>
              </a:rPr>
              <a:t>Fill up the </a:t>
            </a:r>
            <a:r>
              <a:rPr b="1" lang="en" sz="2300">
                <a:solidFill>
                  <a:srgbClr val="00FF00"/>
                </a:solidFill>
                <a:latin typeface="Average"/>
                <a:ea typeface="Average"/>
                <a:cs typeface="Average"/>
                <a:sym typeface="Average"/>
              </a:rPr>
              <a:t>entire rectangle</a:t>
            </a:r>
            <a:r>
              <a:rPr b="1" lang="en" sz="2300">
                <a:solidFill>
                  <a:srgbClr val="FFFFFF"/>
                </a:solidFill>
                <a:latin typeface="Average"/>
                <a:ea typeface="Average"/>
                <a:cs typeface="Average"/>
                <a:sym typeface="Average"/>
              </a:rPr>
              <a:t> </a:t>
            </a:r>
            <a:r>
              <a:rPr lang="en" sz="2300">
                <a:solidFill>
                  <a:srgbClr val="B7B7B7"/>
                </a:solidFill>
                <a:latin typeface="Average"/>
                <a:ea typeface="Average"/>
                <a:cs typeface="Average"/>
                <a:sym typeface="Average"/>
              </a:rPr>
              <a:t>with the correct emotion </a:t>
            </a:r>
            <a:endParaRPr sz="2300">
              <a:solidFill>
                <a:srgbClr val="B7B7B7"/>
              </a:solidFill>
              <a:latin typeface="Average"/>
              <a:ea typeface="Average"/>
              <a:cs typeface="Average"/>
              <a:sym typeface="Average"/>
            </a:endParaRPr>
          </a:p>
          <a:p>
            <a:pPr indent="-374650" lvl="0" marL="457200" rtl="0" algn="l">
              <a:spcBef>
                <a:spcPts val="0"/>
              </a:spcBef>
              <a:spcAft>
                <a:spcPts val="0"/>
              </a:spcAft>
              <a:buClr>
                <a:srgbClr val="B7B7B7"/>
              </a:buClr>
              <a:buSzPts val="2300"/>
              <a:buFont typeface="Average"/>
              <a:buChar char="●"/>
            </a:pPr>
            <a:r>
              <a:rPr lang="en" sz="2300">
                <a:solidFill>
                  <a:srgbClr val="B7B7B7"/>
                </a:solidFill>
                <a:latin typeface="Average"/>
                <a:ea typeface="Average"/>
                <a:cs typeface="Average"/>
                <a:sym typeface="Average"/>
              </a:rPr>
              <a:t>Use several slightly </a:t>
            </a:r>
            <a:r>
              <a:rPr b="1" lang="en" sz="2300">
                <a:solidFill>
                  <a:srgbClr val="00FF00"/>
                </a:solidFill>
                <a:latin typeface="Average"/>
                <a:ea typeface="Average"/>
                <a:cs typeface="Average"/>
                <a:sym typeface="Average"/>
              </a:rPr>
              <a:t>different kinds of shapes and colours</a:t>
            </a:r>
            <a:r>
              <a:rPr lang="en" sz="2300">
                <a:solidFill>
                  <a:srgbClr val="B7B7B7"/>
                </a:solidFill>
                <a:latin typeface="Average"/>
                <a:ea typeface="Average"/>
                <a:cs typeface="Average"/>
                <a:sym typeface="Average"/>
              </a:rPr>
              <a:t> for each one</a:t>
            </a:r>
            <a:endParaRPr sz="2300">
              <a:solidFill>
                <a:srgbClr val="B7B7B7"/>
              </a:solidFill>
              <a:latin typeface="Average"/>
              <a:ea typeface="Average"/>
              <a:cs typeface="Average"/>
              <a:sym typeface="Average"/>
            </a:endParaRPr>
          </a:p>
          <a:p>
            <a:pPr indent="-374650" lvl="0" marL="457200" rtl="0" algn="l">
              <a:spcBef>
                <a:spcPts val="0"/>
              </a:spcBef>
              <a:spcAft>
                <a:spcPts val="0"/>
              </a:spcAft>
              <a:buClr>
                <a:srgbClr val="B7B7B7"/>
              </a:buClr>
              <a:buSzPts val="2300"/>
              <a:buFont typeface="Average"/>
              <a:buChar char="●"/>
            </a:pPr>
            <a:r>
              <a:rPr b="1" lang="en" sz="2300">
                <a:solidFill>
                  <a:srgbClr val="EA9999"/>
                </a:solidFill>
                <a:latin typeface="Average"/>
                <a:ea typeface="Average"/>
                <a:cs typeface="Average"/>
                <a:sym typeface="Average"/>
              </a:rPr>
              <a:t>Avoid words, symbols, or pictures completely</a:t>
            </a:r>
            <a:r>
              <a:rPr lang="en" sz="2300">
                <a:solidFill>
                  <a:srgbClr val="B7B7B7"/>
                </a:solidFill>
                <a:latin typeface="Average"/>
                <a:ea typeface="Average"/>
                <a:cs typeface="Average"/>
                <a:sym typeface="Average"/>
              </a:rPr>
              <a:t> </a:t>
            </a:r>
            <a:endParaRPr sz="1000">
              <a:solidFill>
                <a:srgbClr val="B7B7B7"/>
              </a:solidFill>
              <a:latin typeface="Average"/>
              <a:ea typeface="Average"/>
              <a:cs typeface="Average"/>
              <a:sym typeface="Average"/>
            </a:endParaRPr>
          </a:p>
        </p:txBody>
      </p:sp>
      <p:sp>
        <p:nvSpPr>
          <p:cNvPr descr="Translations" id="989" name="Google Shape;989;p135"/>
          <p:cNvSpPr txBox="1"/>
          <p:nvPr/>
        </p:nvSpPr>
        <p:spPr>
          <a:xfrm>
            <a:off x="0" y="2286000"/>
            <a:ext cx="9144000" cy="457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AAAAAA"/>
                </a:solidFill>
                <a:latin typeface="Average"/>
                <a:ea typeface="Average"/>
                <a:cs typeface="Average"/>
                <a:sym typeface="Average"/>
              </a:rPr>
              <a:t>ሙሉውን አራት ማዕዘኑ በትክክለኛው ስሜት ሙላ። ለእያንዳንዳቸው ትንሽ የተለያዩ አይነት ቅርጾችን እና ቀለሞችን ይጠቀሙ። ቃላትን፣ ምልክቶችን ወይም ምስሎችን ሙሉ በሙሉ አስወግድ።</a:t>
            </a:r>
            <a:endParaRPr sz="1000">
              <a:solidFill>
                <a:srgbClr val="AAAAAA"/>
              </a:solidFill>
              <a:latin typeface="Average"/>
              <a:ea typeface="Average"/>
              <a:cs typeface="Average"/>
              <a:sym typeface="Average"/>
            </a:endParaRPr>
          </a:p>
          <a:p>
            <a:pPr indent="0" lvl="0" marL="0" rtl="1" algn="r">
              <a:spcBef>
                <a:spcPts val="0"/>
              </a:spcBef>
              <a:spcAft>
                <a:spcPts val="0"/>
              </a:spcAft>
              <a:buNone/>
            </a:pPr>
            <a:r>
              <a:rPr lang="en" sz="1000">
                <a:solidFill>
                  <a:srgbClr val="AAAAAA"/>
                </a:solidFill>
                <a:latin typeface="Average"/>
                <a:ea typeface="Average"/>
                <a:cs typeface="Average"/>
                <a:sym typeface="Average"/>
              </a:rPr>
              <a:t>املأ المستطيل بأكمله بالعاطفة الصحيحة. استخدم أشكالًا وألوانًا مختلفة قليلًا لكل شكل. تجنب الكلمات أو الرموز أو الصور تمامًا.</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Omple tot el rectangle amb l'emoció correcta. Fes servir diversos tipus de formes i colors lleugerament diferents per a cadascuna. Evita completament paraules, símbols o imatges.</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用正确的情绪填满整个矩形。每个情绪使用几种略有不同的形状和颜色。避免使用文字、符号或图片。</a:t>
            </a:r>
            <a:endParaRPr sz="1000">
              <a:solidFill>
                <a:srgbClr val="AAAAAA"/>
              </a:solidFill>
              <a:latin typeface="Average"/>
              <a:ea typeface="Average"/>
              <a:cs typeface="Average"/>
              <a:sym typeface="Average"/>
            </a:endParaRPr>
          </a:p>
          <a:p>
            <a:pPr indent="0" lvl="0" marL="0" rtl="1" algn="r">
              <a:spcBef>
                <a:spcPts val="0"/>
              </a:spcBef>
              <a:spcAft>
                <a:spcPts val="0"/>
              </a:spcAft>
              <a:buNone/>
            </a:pPr>
            <a:r>
              <a:rPr lang="en" sz="1000">
                <a:solidFill>
                  <a:srgbClr val="AAAAAA"/>
                </a:solidFill>
                <a:latin typeface="Average"/>
                <a:ea typeface="Average"/>
                <a:cs typeface="Average"/>
                <a:sym typeface="Average"/>
              </a:rPr>
              <a:t>تمام مستطیل را با احساس صحیح پر کنید. برای هر کدام از چندین نوع شکل و رنگ کمی متفاوت استفاده کنید. از کلمات، نمادها یا تصاویر کاملاً اجتناب کنید.</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पूरे आयत को सही भावना से भरें। हर आयत के लिए थोड़े अलग आकार और रंगों का इस्तेमाल करें। शब्दों, प्रतीकों या चित्रों से पूरी तरह बचें।</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四角形全体を正しい感情で塗りつぶしてください。それぞれの感情に、少しずつ異なる形や色をいくつか使ってください。言葉、記号、絵は一切使用しないでください。</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사각형 전체를 알맞은 감정으로 채우세요. 각 사각형마다 약간씩 다른 여러 가지 모양과 색상을 사용하세요. 단어, 기호, 그림은 전혀 사용하지 마세요.</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Tevahiya çargoşeyê bi hesta rast tije bike. Ji bo her yekê çend celebên şikl û rengên hinekî cuda bi kar bîne. Bi tevahî ji peyv, sembol, an wêneyan dûr bisekine.</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Preencha todo o retângulo com a emoção correta. Use formas e cores ligeiramente diferentes para cada uma. Evite palavras, símbolos ou imagens completamente.</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ਪੂਰੇ ਆਇਤਕਾਰ ਨੂੰ ਸਹੀ ਭਾਵਨਾ ਨਾਲ ਭਰੋ। ਹਰੇਕ ਲਈ ਕਈ ਥੋੜ੍ਹੇ ਵੱਖਰੇ ਆਕਾਰ ਅਤੇ ਰੰਗਾਂ ਦੀ ਵਰਤੋਂ ਕਰੋ। ਸ਼ਬਦਾਂ, ਚਿੰਨ੍ਹਾਂ ਜਾਂ ਤਸਵੀਰਾਂ ਤੋਂ ਪੂਰੀ ਤਰ੍ਹਾਂ ਬਚੋ।</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Заполните весь прямоугольник нужной эмоцией. Используйте несколько слегка отличающихся форм и цветов для каждой эмоции. Полностью избегайте слов, символов и изображений.</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Ku buuxi leydiga oo dhan dareenka saxda ah. Mid kasta u isticmaal dhowr nooc oo kala duwan oo qaabab iyo midabyo ah. Ka fogow erayada, calaamadaha, ama sawirada gabi ahaanba.</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Rellena todo el rectángulo con la emoción correcta. Usa formas y colores ligeramente diferentes para cada una. Evita por completo palabras, símbolos o imágenes.</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Jaza mstatili mzima kwa hisia sahihi. Tumia aina kadhaa tofauti za maumbo na rangi kwa kila moja. Epuka maneno, alama au picha kabisa.</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Punan ang buong parihaba ng tamang emosyon. Gumamit ng ilang bahagyang magkakaibang uri ng mga hugis at kulay para sa bawat isa. Iwasan nang lubusan ang mga salita, simbolo, o larawan.</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Dikdörtgenin tamamını doğru duyguyla doldurun. Her biri için biraz farklı şekil ve renkler kullanın. Kelimelerden, sembollerden veya resimlerden tamamen kaçının.</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Заповніть весь прямокутник правильною емоцією. Використовуйте кілька дещо різних форм і кольорів для кожної з них. Повністю уникайте слів, символів чи зображень.</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Hãy lấp đầy toàn bộ hình chữ nhật bằng cảm xúc phù hợp. Sử dụng nhiều loại hình dạng và màu sắc hơi khác nhau cho mỗi hình. Tránh hoàn toàn việc sử dụng từ ngữ, biểu tượng hoặc hình ảnh.</a:t>
            </a:r>
            <a:endParaRPr sz="1000">
              <a:solidFill>
                <a:srgbClr val="CACACA"/>
              </a:solidFill>
              <a:latin typeface="Average"/>
              <a:ea typeface="Average"/>
              <a:cs typeface="Average"/>
              <a:sym typeface="Average"/>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136"/>
          <p:cNvSpPr txBox="1"/>
          <p:nvPr/>
        </p:nvSpPr>
        <p:spPr>
          <a:xfrm>
            <a:off x="5400" y="0"/>
            <a:ext cx="9144000" cy="127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100">
                <a:solidFill>
                  <a:srgbClr val="FFFFFF"/>
                </a:solidFill>
                <a:latin typeface="Oswald"/>
                <a:ea typeface="Oswald"/>
                <a:cs typeface="Oswald"/>
                <a:sym typeface="Oswald"/>
              </a:rPr>
              <a:t>Which skill builders are most important?</a:t>
            </a:r>
            <a:endParaRPr sz="4100">
              <a:solidFill>
                <a:srgbClr val="FFFFFF"/>
              </a:solidFill>
              <a:latin typeface="Oswald"/>
              <a:ea typeface="Oswald"/>
              <a:cs typeface="Oswald"/>
              <a:sym typeface="Oswald"/>
            </a:endParaRPr>
          </a:p>
        </p:txBody>
      </p:sp>
      <p:grpSp>
        <p:nvGrpSpPr>
          <p:cNvPr id="995" name="Google Shape;995;p136"/>
          <p:cNvGrpSpPr/>
          <p:nvPr/>
        </p:nvGrpSpPr>
        <p:grpSpPr>
          <a:xfrm>
            <a:off x="5397" y="1275125"/>
            <a:ext cx="3066517" cy="2743200"/>
            <a:chOff x="352964" y="1275125"/>
            <a:chExt cx="3066517" cy="2743200"/>
          </a:xfrm>
        </p:grpSpPr>
        <p:pic>
          <p:nvPicPr>
            <p:cNvPr id="996" name="Google Shape;996;p136"/>
            <p:cNvPicPr preferRelativeResize="0"/>
            <p:nvPr/>
          </p:nvPicPr>
          <p:blipFill>
            <a:blip r:embed="rId3">
              <a:alphaModFix/>
            </a:blip>
            <a:stretch>
              <a:fillRect/>
            </a:stretch>
          </p:blipFill>
          <p:spPr>
            <a:xfrm>
              <a:off x="1324214" y="1275125"/>
              <a:ext cx="2095267" cy="2743200"/>
            </a:xfrm>
            <a:prstGeom prst="rect">
              <a:avLst/>
            </a:prstGeom>
            <a:noFill/>
            <a:ln>
              <a:noFill/>
            </a:ln>
          </p:spPr>
        </p:pic>
        <p:sp>
          <p:nvSpPr>
            <p:cNvPr id="997" name="Google Shape;997;p136"/>
            <p:cNvSpPr txBox="1"/>
            <p:nvPr/>
          </p:nvSpPr>
          <p:spPr>
            <a:xfrm>
              <a:off x="352964" y="2185025"/>
              <a:ext cx="971400" cy="9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00FF00"/>
                  </a:solidFill>
                  <a:latin typeface="Open Sans ExtraBold"/>
                  <a:ea typeface="Open Sans ExtraBold"/>
                  <a:cs typeface="Open Sans ExtraBold"/>
                  <a:sym typeface="Open Sans ExtraBold"/>
                </a:rPr>
                <a:t>#1</a:t>
              </a:r>
              <a:endParaRPr sz="4800">
                <a:solidFill>
                  <a:srgbClr val="00FF00"/>
                </a:solidFill>
                <a:latin typeface="Open Sans ExtraBold"/>
                <a:ea typeface="Open Sans ExtraBold"/>
                <a:cs typeface="Open Sans ExtraBold"/>
                <a:sym typeface="Open Sans ExtraBold"/>
              </a:endParaRPr>
            </a:p>
          </p:txBody>
        </p:sp>
      </p:grpSp>
      <p:sp>
        <p:nvSpPr>
          <p:cNvPr id="998" name="Google Shape;998;p136"/>
          <p:cNvSpPr txBox="1"/>
          <p:nvPr/>
        </p:nvSpPr>
        <p:spPr>
          <a:xfrm>
            <a:off x="3810550" y="2185025"/>
            <a:ext cx="971400" cy="9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00FF00"/>
                </a:solidFill>
                <a:latin typeface="Open Sans ExtraBold"/>
                <a:ea typeface="Open Sans ExtraBold"/>
                <a:cs typeface="Open Sans ExtraBold"/>
                <a:sym typeface="Open Sans ExtraBold"/>
              </a:rPr>
              <a:t>#2</a:t>
            </a:r>
            <a:endParaRPr sz="4800">
              <a:solidFill>
                <a:srgbClr val="00FF00"/>
              </a:solidFill>
              <a:latin typeface="Open Sans ExtraBold"/>
              <a:ea typeface="Open Sans ExtraBold"/>
              <a:cs typeface="Open Sans ExtraBold"/>
              <a:sym typeface="Open Sans ExtraBold"/>
            </a:endParaRPr>
          </a:p>
        </p:txBody>
      </p:sp>
      <p:grpSp>
        <p:nvGrpSpPr>
          <p:cNvPr id="999" name="Google Shape;999;p136"/>
          <p:cNvGrpSpPr/>
          <p:nvPr/>
        </p:nvGrpSpPr>
        <p:grpSpPr>
          <a:xfrm>
            <a:off x="1585377" y="4114800"/>
            <a:ext cx="4204340" cy="2743201"/>
            <a:chOff x="1321119" y="4114800"/>
            <a:chExt cx="4204340" cy="2743201"/>
          </a:xfrm>
        </p:grpSpPr>
        <p:pic>
          <p:nvPicPr>
            <p:cNvPr id="1000" name="Google Shape;1000;p136"/>
            <p:cNvPicPr preferRelativeResize="0"/>
            <p:nvPr/>
          </p:nvPicPr>
          <p:blipFill>
            <a:blip r:embed="rId4">
              <a:alphaModFix/>
            </a:blip>
            <a:stretch>
              <a:fillRect/>
            </a:stretch>
          </p:blipFill>
          <p:spPr>
            <a:xfrm rot="10800000">
              <a:off x="1321119" y="4114800"/>
              <a:ext cx="2095082" cy="2743200"/>
            </a:xfrm>
            <a:prstGeom prst="rect">
              <a:avLst/>
            </a:prstGeom>
            <a:noFill/>
            <a:ln>
              <a:noFill/>
            </a:ln>
          </p:spPr>
        </p:pic>
        <p:pic>
          <p:nvPicPr>
            <p:cNvPr id="1001" name="Google Shape;1001;p136"/>
            <p:cNvPicPr preferRelativeResize="0"/>
            <p:nvPr/>
          </p:nvPicPr>
          <p:blipFill rotWithShape="1">
            <a:blip r:embed="rId5">
              <a:alphaModFix/>
            </a:blip>
            <a:srcRect b="4618" l="22849" r="24174" t="9219"/>
            <a:stretch/>
          </p:blipFill>
          <p:spPr>
            <a:xfrm>
              <a:off x="3416300" y="4114800"/>
              <a:ext cx="2109158" cy="2743201"/>
            </a:xfrm>
            <a:prstGeom prst="rect">
              <a:avLst/>
            </a:prstGeom>
            <a:noFill/>
            <a:ln>
              <a:noFill/>
            </a:ln>
          </p:spPr>
        </p:pic>
      </p:grpSp>
      <p:pic>
        <p:nvPicPr>
          <p:cNvPr id="1002" name="Google Shape;1002;p136"/>
          <p:cNvPicPr preferRelativeResize="0"/>
          <p:nvPr/>
        </p:nvPicPr>
        <p:blipFill>
          <a:blip r:embed="rId6">
            <a:alphaModFix/>
          </a:blip>
          <a:stretch>
            <a:fillRect/>
          </a:stretch>
        </p:blipFill>
        <p:spPr>
          <a:xfrm>
            <a:off x="6875996" y="1275125"/>
            <a:ext cx="2094046" cy="2743200"/>
          </a:xfrm>
          <a:prstGeom prst="rect">
            <a:avLst/>
          </a:prstGeom>
          <a:noFill/>
          <a:ln>
            <a:noFill/>
          </a:ln>
        </p:spPr>
      </p:pic>
      <p:pic>
        <p:nvPicPr>
          <p:cNvPr id="1003" name="Google Shape;1003;p136"/>
          <p:cNvPicPr preferRelativeResize="0"/>
          <p:nvPr/>
        </p:nvPicPr>
        <p:blipFill>
          <a:blip r:embed="rId7">
            <a:alphaModFix/>
          </a:blip>
          <a:stretch>
            <a:fillRect/>
          </a:stretch>
        </p:blipFill>
        <p:spPr>
          <a:xfrm>
            <a:off x="4781950" y="1275125"/>
            <a:ext cx="2094046" cy="2743200"/>
          </a:xfrm>
          <a:prstGeom prst="rect">
            <a:avLst/>
          </a:prstGeom>
          <a:noFill/>
          <a:ln>
            <a:noFill/>
          </a:ln>
        </p:spPr>
      </p:pic>
      <p:sp>
        <p:nvSpPr>
          <p:cNvPr id="1004" name="Google Shape;1004;p136"/>
          <p:cNvSpPr txBox="1"/>
          <p:nvPr/>
        </p:nvSpPr>
        <p:spPr>
          <a:xfrm>
            <a:off x="-508675" y="5255550"/>
            <a:ext cx="2094000" cy="461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2400">
                <a:solidFill>
                  <a:srgbClr val="00FFFF"/>
                </a:solidFill>
                <a:latin typeface="Open Sans ExtraBold"/>
                <a:ea typeface="Open Sans ExtraBold"/>
                <a:cs typeface="Open Sans ExtraBold"/>
                <a:sym typeface="Open Sans ExtraBold"/>
              </a:rPr>
              <a:t>Optional:</a:t>
            </a:r>
            <a:endParaRPr sz="2400">
              <a:solidFill>
                <a:srgbClr val="00FFFF"/>
              </a:solidFill>
              <a:latin typeface="Open Sans ExtraBold"/>
              <a:ea typeface="Open Sans ExtraBold"/>
              <a:cs typeface="Open Sans ExtraBold"/>
              <a:sym typeface="Open Sans ExtraBold"/>
            </a:endParaRPr>
          </a:p>
        </p:txBody>
      </p:sp>
      <p:pic>
        <p:nvPicPr>
          <p:cNvPr id="1005" name="Google Shape;1005;p136"/>
          <p:cNvPicPr preferRelativeResize="0"/>
          <p:nvPr/>
        </p:nvPicPr>
        <p:blipFill>
          <a:blip r:embed="rId8">
            <a:alphaModFix/>
          </a:blip>
          <a:stretch>
            <a:fillRect/>
          </a:stretch>
        </p:blipFill>
        <p:spPr>
          <a:xfrm>
            <a:off x="6172200" y="4171950"/>
            <a:ext cx="2628900" cy="262890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3" name="Shape 1013"/>
        <p:cNvGrpSpPr/>
        <p:nvPr/>
      </p:nvGrpSpPr>
      <p:grpSpPr>
        <a:xfrm>
          <a:off x="0" y="0"/>
          <a:ext cx="0" cy="0"/>
          <a:chOff x="0" y="0"/>
          <a:chExt cx="0" cy="0"/>
        </a:xfrm>
      </p:grpSpPr>
      <p:sp>
        <p:nvSpPr>
          <p:cNvPr descr="Title" id="1014" name="Google Shape;1014;p138"/>
          <p:cNvSpPr txBox="1"/>
          <p:nvPr/>
        </p:nvSpPr>
        <p:spPr>
          <a:xfrm>
            <a:off x="645900" y="0"/>
            <a:ext cx="7852200" cy="228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200">
                <a:solidFill>
                  <a:srgbClr val="FFFFFF"/>
                </a:solidFill>
                <a:latin typeface="Oswald"/>
                <a:ea typeface="Oswald"/>
                <a:cs typeface="Oswald"/>
                <a:sym typeface="Oswald"/>
              </a:rPr>
              <a:t>Practicing matching </a:t>
            </a:r>
            <a:r>
              <a:rPr lang="en" sz="7200">
                <a:solidFill>
                  <a:srgbClr val="EFEFEF"/>
                </a:solidFill>
                <a:latin typeface="Oswald"/>
                <a:ea typeface="Oswald"/>
                <a:cs typeface="Oswald"/>
                <a:sym typeface="Oswald"/>
              </a:rPr>
              <a:t>g</a:t>
            </a:r>
            <a:r>
              <a:rPr lang="en" sz="7200">
                <a:solidFill>
                  <a:srgbClr val="CCCCCC"/>
                </a:solidFill>
                <a:latin typeface="Oswald"/>
                <a:ea typeface="Oswald"/>
                <a:cs typeface="Oswald"/>
                <a:sym typeface="Oswald"/>
              </a:rPr>
              <a:t>r</a:t>
            </a:r>
            <a:r>
              <a:rPr lang="en" sz="7200">
                <a:solidFill>
                  <a:srgbClr val="B7B7B7"/>
                </a:solidFill>
                <a:latin typeface="Oswald"/>
                <a:ea typeface="Oswald"/>
                <a:cs typeface="Oswald"/>
                <a:sym typeface="Oswald"/>
              </a:rPr>
              <a:t>e</a:t>
            </a:r>
            <a:r>
              <a:rPr lang="en" sz="7200">
                <a:solidFill>
                  <a:srgbClr val="999999"/>
                </a:solidFill>
                <a:latin typeface="Oswald"/>
                <a:ea typeface="Oswald"/>
                <a:cs typeface="Oswald"/>
                <a:sym typeface="Oswald"/>
              </a:rPr>
              <a:t>y</a:t>
            </a:r>
            <a:r>
              <a:rPr lang="en" sz="7200">
                <a:solidFill>
                  <a:srgbClr val="666666"/>
                </a:solidFill>
                <a:latin typeface="Oswald"/>
                <a:ea typeface="Oswald"/>
                <a:cs typeface="Oswald"/>
                <a:sym typeface="Oswald"/>
              </a:rPr>
              <a:t>s</a:t>
            </a:r>
            <a:r>
              <a:rPr lang="en" sz="7200">
                <a:solidFill>
                  <a:srgbClr val="FFFFFF"/>
                </a:solidFill>
                <a:latin typeface="Oswald"/>
                <a:ea typeface="Oswald"/>
                <a:cs typeface="Oswald"/>
                <a:sym typeface="Oswald"/>
              </a:rPr>
              <a:t> and </a:t>
            </a:r>
            <a:r>
              <a:rPr lang="en" sz="7200">
                <a:solidFill>
                  <a:srgbClr val="F4CCCC"/>
                </a:solidFill>
                <a:latin typeface="Oswald"/>
                <a:ea typeface="Oswald"/>
                <a:cs typeface="Oswald"/>
                <a:sym typeface="Oswald"/>
              </a:rPr>
              <a:t>c</a:t>
            </a:r>
            <a:r>
              <a:rPr lang="en" sz="7200">
                <a:solidFill>
                  <a:srgbClr val="FCE5CD"/>
                </a:solidFill>
                <a:latin typeface="Oswald"/>
                <a:ea typeface="Oswald"/>
                <a:cs typeface="Oswald"/>
                <a:sym typeface="Oswald"/>
              </a:rPr>
              <a:t>o</a:t>
            </a:r>
            <a:r>
              <a:rPr lang="en" sz="7200">
                <a:solidFill>
                  <a:srgbClr val="FFF2CC"/>
                </a:solidFill>
                <a:latin typeface="Oswald"/>
                <a:ea typeface="Oswald"/>
                <a:cs typeface="Oswald"/>
                <a:sym typeface="Oswald"/>
              </a:rPr>
              <a:t>l</a:t>
            </a:r>
            <a:r>
              <a:rPr lang="en" sz="7200">
                <a:solidFill>
                  <a:srgbClr val="D9EAD3"/>
                </a:solidFill>
                <a:latin typeface="Oswald"/>
                <a:ea typeface="Oswald"/>
                <a:cs typeface="Oswald"/>
                <a:sym typeface="Oswald"/>
              </a:rPr>
              <a:t>o</a:t>
            </a:r>
            <a:r>
              <a:rPr lang="en" sz="7200">
                <a:solidFill>
                  <a:srgbClr val="D0E0E3"/>
                </a:solidFill>
                <a:latin typeface="Oswald"/>
                <a:ea typeface="Oswald"/>
                <a:cs typeface="Oswald"/>
                <a:sym typeface="Oswald"/>
              </a:rPr>
              <a:t>u</a:t>
            </a:r>
            <a:r>
              <a:rPr lang="en" sz="7200">
                <a:solidFill>
                  <a:srgbClr val="C9DAF8"/>
                </a:solidFill>
                <a:latin typeface="Oswald"/>
                <a:ea typeface="Oswald"/>
                <a:cs typeface="Oswald"/>
                <a:sym typeface="Oswald"/>
              </a:rPr>
              <a:t>r</a:t>
            </a:r>
            <a:r>
              <a:rPr lang="en" sz="7200">
                <a:solidFill>
                  <a:srgbClr val="CFE2F3"/>
                </a:solidFill>
                <a:latin typeface="Oswald"/>
                <a:ea typeface="Oswald"/>
                <a:cs typeface="Oswald"/>
                <a:sym typeface="Oswald"/>
              </a:rPr>
              <a:t>s</a:t>
            </a:r>
            <a:endParaRPr>
              <a:solidFill>
                <a:srgbClr val="B7B7B7"/>
              </a:solidFill>
              <a:latin typeface="Average"/>
              <a:ea typeface="Average"/>
              <a:cs typeface="Average"/>
              <a:sym typeface="Average"/>
            </a:endParaRPr>
          </a:p>
        </p:txBody>
      </p:sp>
      <p:sp>
        <p:nvSpPr>
          <p:cNvPr descr="Translations" id="1015" name="Google Shape;1015;p138"/>
          <p:cNvSpPr txBox="1"/>
          <p:nvPr/>
        </p:nvSpPr>
        <p:spPr>
          <a:xfrm>
            <a:off x="0" y="2743200"/>
            <a:ext cx="9144000" cy="365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የተጣጣሙ ግራጫዎችን እና ቀለሞችን በመለማመድ</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التدرب على مطابقة اللون الرمادي والألوان</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Practicant la combinació de grisos i colors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练习搭配灰色和颜色</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تمرین تطبیق رنگ‌های خاکستری و رنگی</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ग्रे और रंगों के मिलान का अभ्यास करना</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グレーと色の組み合わせを練習する</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회색과 색상 매칭 연습</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Temrînkirina hevberkirina gewr û rengan</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Praticando a combinação de tons de cinza e cores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ਸਲੇਟੀ ਅਤੇ ਰੰਗਾਂ ਨੂੰ ਮੇਲਣ ਦਾ ਅਭਿਆਸ ਕਰਨਾ</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Практика сопоставления серых и других цветов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Ku celcelinta isbarbardhigga cawl iyo midabyo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Practicando la combinación de grises y colores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Kufanya mazoezi ya kulinganisha kijivu na rangi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Nagsasanay sa pagtutugma ng mga kulay abo at kulay</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Gri ve renkleri eşleştirme alıştırması</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Практика поєднання сірих та інших кольорів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Thực hành kết hợp màu xám và màu sắc</a:t>
            </a:r>
            <a:endParaRPr sz="2000">
              <a:solidFill>
                <a:srgbClr val="AAAAAA"/>
              </a:solidFill>
              <a:latin typeface="Average"/>
              <a:ea typeface="Average"/>
              <a:cs typeface="Average"/>
              <a:sym typeface="Average"/>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9" name="Shape 1019"/>
        <p:cNvGrpSpPr/>
        <p:nvPr/>
      </p:nvGrpSpPr>
      <p:grpSpPr>
        <a:xfrm>
          <a:off x="0" y="0"/>
          <a:ext cx="0" cy="0"/>
          <a:chOff x="0" y="0"/>
          <a:chExt cx="0" cy="0"/>
        </a:xfrm>
      </p:grpSpPr>
      <p:pic>
        <p:nvPicPr>
          <p:cNvPr id="1020" name="Google Shape;1020;p139"/>
          <p:cNvPicPr preferRelativeResize="0"/>
          <p:nvPr/>
        </p:nvPicPr>
        <p:blipFill>
          <a:blip r:embed="rId3">
            <a:alphaModFix/>
          </a:blip>
          <a:stretch>
            <a:fillRect/>
          </a:stretch>
        </p:blipFill>
        <p:spPr>
          <a:xfrm>
            <a:off x="0" y="0"/>
            <a:ext cx="5250664" cy="6857999"/>
          </a:xfrm>
          <a:prstGeom prst="rect">
            <a:avLst/>
          </a:prstGeom>
          <a:noFill/>
          <a:ln>
            <a:noFill/>
          </a:ln>
        </p:spPr>
      </p:pic>
      <p:sp>
        <p:nvSpPr>
          <p:cNvPr descr="Title" id="1021" name="Google Shape;1021;p139"/>
          <p:cNvSpPr txBox="1"/>
          <p:nvPr/>
        </p:nvSpPr>
        <p:spPr>
          <a:xfrm>
            <a:off x="5250675" y="0"/>
            <a:ext cx="3930000" cy="228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rgbClr val="FFFFFF"/>
                </a:solidFill>
                <a:latin typeface="Oswald"/>
                <a:ea typeface="Oswald"/>
                <a:cs typeface="Oswald"/>
                <a:sym typeface="Oswald"/>
              </a:rPr>
              <a:t>Student examples of colour matching</a:t>
            </a:r>
            <a:endParaRPr sz="3500">
              <a:solidFill>
                <a:srgbClr val="FFFFFF"/>
              </a:solidFill>
              <a:latin typeface="Oswald"/>
              <a:ea typeface="Oswald"/>
              <a:cs typeface="Oswald"/>
              <a:sym typeface="Oswald"/>
            </a:endParaRPr>
          </a:p>
          <a:p>
            <a:pPr indent="0" lvl="0" marL="0" rtl="0" algn="l">
              <a:spcBef>
                <a:spcPts val="0"/>
              </a:spcBef>
              <a:spcAft>
                <a:spcPts val="0"/>
              </a:spcAft>
              <a:buNone/>
            </a:pPr>
            <a:r>
              <a:t/>
            </a:r>
            <a:endParaRPr sz="1700">
              <a:solidFill>
                <a:srgbClr val="FFFFFF"/>
              </a:solidFill>
              <a:latin typeface="Oswald"/>
              <a:ea typeface="Oswald"/>
              <a:cs typeface="Oswald"/>
              <a:sym typeface="Oswald"/>
            </a:endParaRPr>
          </a:p>
          <a:p>
            <a:pPr indent="0" lvl="0" marL="0" rtl="0" algn="l">
              <a:spcBef>
                <a:spcPts val="0"/>
              </a:spcBef>
              <a:spcAft>
                <a:spcPts val="0"/>
              </a:spcAft>
              <a:buNone/>
            </a:pPr>
            <a:r>
              <a:rPr lang="en" sz="1700">
                <a:solidFill>
                  <a:srgbClr val="FFFFFF"/>
                </a:solidFill>
                <a:latin typeface="Average"/>
                <a:ea typeface="Average"/>
                <a:cs typeface="Average"/>
                <a:sym typeface="Average"/>
              </a:rPr>
              <a:t>Take your time - be precise!</a:t>
            </a:r>
            <a:endParaRPr sz="1700">
              <a:solidFill>
                <a:srgbClr val="FFFFFF"/>
              </a:solidFill>
              <a:latin typeface="Average"/>
              <a:ea typeface="Average"/>
              <a:cs typeface="Average"/>
              <a:sym typeface="Average"/>
            </a:endParaRPr>
          </a:p>
          <a:p>
            <a:pPr indent="0" lvl="0" marL="0" rtl="0" algn="l">
              <a:spcBef>
                <a:spcPts val="0"/>
              </a:spcBef>
              <a:spcAft>
                <a:spcPts val="0"/>
              </a:spcAft>
              <a:buNone/>
            </a:pPr>
            <a:r>
              <a:rPr lang="en" sz="1700">
                <a:solidFill>
                  <a:srgbClr val="FFFFFF"/>
                </a:solidFill>
                <a:latin typeface="Average"/>
                <a:ea typeface="Average"/>
                <a:cs typeface="Average"/>
                <a:sym typeface="Average"/>
              </a:rPr>
              <a:t>Try out your colours first!</a:t>
            </a:r>
            <a:endParaRPr sz="1700">
              <a:solidFill>
                <a:srgbClr val="FFFFFF"/>
              </a:solidFill>
              <a:latin typeface="Average"/>
              <a:ea typeface="Average"/>
              <a:cs typeface="Average"/>
              <a:sym typeface="Average"/>
            </a:endParaRPr>
          </a:p>
          <a:p>
            <a:pPr indent="0" lvl="0" marL="0" rtl="0" algn="l">
              <a:spcBef>
                <a:spcPts val="0"/>
              </a:spcBef>
              <a:spcAft>
                <a:spcPts val="0"/>
              </a:spcAft>
              <a:buNone/>
            </a:pPr>
            <a:r>
              <a:rPr lang="en" sz="1700">
                <a:solidFill>
                  <a:srgbClr val="FFFFFF"/>
                </a:solidFill>
                <a:latin typeface="Average"/>
                <a:ea typeface="Average"/>
                <a:cs typeface="Average"/>
                <a:sym typeface="Average"/>
              </a:rPr>
              <a:t>Most REAL colours have </a:t>
            </a:r>
            <a:r>
              <a:rPr b="1" lang="en" sz="1700">
                <a:solidFill>
                  <a:srgbClr val="B7B7B7"/>
                </a:solidFill>
                <a:latin typeface="Oswald"/>
                <a:ea typeface="Oswald"/>
                <a:cs typeface="Oswald"/>
                <a:sym typeface="Oswald"/>
              </a:rPr>
              <a:t>grey</a:t>
            </a:r>
            <a:r>
              <a:rPr b="1" lang="en" sz="1700">
                <a:solidFill>
                  <a:srgbClr val="B7B7B7"/>
                </a:solidFill>
                <a:latin typeface="Average"/>
                <a:ea typeface="Average"/>
                <a:cs typeface="Average"/>
                <a:sym typeface="Average"/>
              </a:rPr>
              <a:t> </a:t>
            </a:r>
            <a:r>
              <a:rPr lang="en" sz="1700">
                <a:solidFill>
                  <a:srgbClr val="FFFFFF"/>
                </a:solidFill>
                <a:latin typeface="Average"/>
                <a:ea typeface="Average"/>
                <a:cs typeface="Average"/>
                <a:sym typeface="Average"/>
              </a:rPr>
              <a:t>in them!</a:t>
            </a:r>
            <a:endParaRPr sz="500">
              <a:solidFill>
                <a:srgbClr val="CCCCCC"/>
              </a:solidFill>
              <a:latin typeface="Average"/>
              <a:ea typeface="Average"/>
              <a:cs typeface="Average"/>
              <a:sym typeface="Average"/>
            </a:endParaRPr>
          </a:p>
        </p:txBody>
      </p:sp>
      <p:sp>
        <p:nvSpPr>
          <p:cNvPr descr="Translations" id="1022" name="Google Shape;1022;p139"/>
          <p:cNvSpPr txBox="1"/>
          <p:nvPr/>
        </p:nvSpPr>
        <p:spPr>
          <a:xfrm>
            <a:off x="5250675" y="2286000"/>
            <a:ext cx="3930000" cy="457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የተማሪ የቀለም ተዛማጅ ምሳሌዎች</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أمثلة طلابية على مطابقة الألوان</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Exemples d'estudiants sobre la combinació de colors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学生颜色搭配示例</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نمونه‌هایی از تطبیق رنگ توسط دانش‌آموزان</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रंग मिलान के छात्र उदाहरण</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色合わせの生徒の例</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색상 매칭의 학생 예</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Nimûneyên xwendekaran ên li ser lihevhatina rengan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Exemplos de correspondência de cores feitos por alunos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ਰੰਗ ਮੇਲਣ ਦੀਆਂ ਵਿਦਿਆਰਥੀ ਉਦਾਹਰਣਾਂ</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Примеры сопоставления цветов студентами</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Tusaalooyinka ardayga ee is-waafajinta midabka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Ejemplos de combinación de colores por parte de estudiantes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Mifano ya wanafunzi ya kulinganisha rangi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Mga halimbawa ng mag-aaral ng pagtutugma ng kulay</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Öğrencilerin renk eşleştirme örnekleri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Приклади підбору кольорів для учнів</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Ví dụ của học sinh về cách phối màu</a:t>
            </a:r>
            <a:endParaRPr sz="2000">
              <a:solidFill>
                <a:srgbClr val="CACACA"/>
              </a:solidFill>
              <a:latin typeface="Average"/>
              <a:ea typeface="Average"/>
              <a:cs typeface="Average"/>
              <a:sym typeface="Average"/>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26" name="Shape 1026"/>
        <p:cNvGrpSpPr/>
        <p:nvPr/>
      </p:nvGrpSpPr>
      <p:grpSpPr>
        <a:xfrm>
          <a:off x="0" y="0"/>
          <a:ext cx="0" cy="0"/>
          <a:chOff x="0" y="0"/>
          <a:chExt cx="0" cy="0"/>
        </a:xfrm>
      </p:grpSpPr>
      <p:pic>
        <p:nvPicPr>
          <p:cNvPr id="1027" name="Google Shape;1027;p140"/>
          <p:cNvPicPr preferRelativeResize="0"/>
          <p:nvPr/>
        </p:nvPicPr>
        <p:blipFill>
          <a:blip r:embed="rId3">
            <a:alphaModFix/>
          </a:blip>
          <a:stretch>
            <a:fillRect/>
          </a:stretch>
        </p:blipFill>
        <p:spPr>
          <a:xfrm>
            <a:off x="152400" y="152400"/>
            <a:ext cx="8839204" cy="6538767"/>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1" name="Shape 1031"/>
        <p:cNvGrpSpPr/>
        <p:nvPr/>
      </p:nvGrpSpPr>
      <p:grpSpPr>
        <a:xfrm>
          <a:off x="0" y="0"/>
          <a:ext cx="0" cy="0"/>
          <a:chOff x="0" y="0"/>
          <a:chExt cx="0" cy="0"/>
        </a:xfrm>
      </p:grpSpPr>
      <p:pic>
        <p:nvPicPr>
          <p:cNvPr id="1032" name="Google Shape;1032;p141"/>
          <p:cNvPicPr preferRelativeResize="0"/>
          <p:nvPr/>
        </p:nvPicPr>
        <p:blipFill>
          <a:blip r:embed="rId3">
            <a:alphaModFix/>
          </a:blip>
          <a:stretch>
            <a:fillRect/>
          </a:stretch>
        </p:blipFill>
        <p:spPr>
          <a:xfrm>
            <a:off x="270113" y="152175"/>
            <a:ext cx="8603781" cy="6553661"/>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6" name="Shape 1036"/>
        <p:cNvGrpSpPr/>
        <p:nvPr/>
      </p:nvGrpSpPr>
      <p:grpSpPr>
        <a:xfrm>
          <a:off x="0" y="0"/>
          <a:ext cx="0" cy="0"/>
          <a:chOff x="0" y="0"/>
          <a:chExt cx="0" cy="0"/>
        </a:xfrm>
      </p:grpSpPr>
      <p:pic>
        <p:nvPicPr>
          <p:cNvPr id="1037" name="Google Shape;1037;p142"/>
          <p:cNvPicPr preferRelativeResize="0"/>
          <p:nvPr/>
        </p:nvPicPr>
        <p:blipFill>
          <a:blip r:embed="rId3">
            <a:alphaModFix/>
          </a:blip>
          <a:stretch>
            <a:fillRect/>
          </a:stretch>
        </p:blipFill>
        <p:spPr>
          <a:xfrm>
            <a:off x="152400" y="152400"/>
            <a:ext cx="8466028" cy="6552077"/>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1" name="Shape 1041"/>
        <p:cNvGrpSpPr/>
        <p:nvPr/>
      </p:nvGrpSpPr>
      <p:grpSpPr>
        <a:xfrm>
          <a:off x="0" y="0"/>
          <a:ext cx="0" cy="0"/>
          <a:chOff x="0" y="0"/>
          <a:chExt cx="0" cy="0"/>
        </a:xfrm>
      </p:grpSpPr>
      <p:pic>
        <p:nvPicPr>
          <p:cNvPr id="1042" name="Google Shape;1042;p143"/>
          <p:cNvPicPr preferRelativeResize="0"/>
          <p:nvPr/>
        </p:nvPicPr>
        <p:blipFill>
          <a:blip r:embed="rId3">
            <a:alphaModFix/>
          </a:blip>
          <a:stretch>
            <a:fillRect/>
          </a:stretch>
        </p:blipFill>
        <p:spPr>
          <a:xfrm>
            <a:off x="152400" y="152400"/>
            <a:ext cx="8567455" cy="6555274"/>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6" name="Shape 1046"/>
        <p:cNvGrpSpPr/>
        <p:nvPr/>
      </p:nvGrpSpPr>
      <p:grpSpPr>
        <a:xfrm>
          <a:off x="0" y="0"/>
          <a:ext cx="0" cy="0"/>
          <a:chOff x="0" y="0"/>
          <a:chExt cx="0" cy="0"/>
        </a:xfrm>
      </p:grpSpPr>
      <p:sp>
        <p:nvSpPr>
          <p:cNvPr id="1047" name="Google Shape;1047;p144"/>
          <p:cNvSpPr txBox="1"/>
          <p:nvPr>
            <p:ph idx="1" type="body"/>
          </p:nvPr>
        </p:nvSpPr>
        <p:spPr>
          <a:xfrm>
            <a:off x="0" y="6051300"/>
            <a:ext cx="9144000" cy="806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Maisie Hermogeno</a:t>
            </a:r>
            <a:endParaRPr/>
          </a:p>
        </p:txBody>
      </p:sp>
      <p:pic>
        <p:nvPicPr>
          <p:cNvPr id="1048" name="Google Shape;1048;p144"/>
          <p:cNvPicPr preferRelativeResize="0"/>
          <p:nvPr/>
        </p:nvPicPr>
        <p:blipFill>
          <a:blip r:embed="rId3">
            <a:alphaModFix/>
          </a:blip>
          <a:stretch>
            <a:fillRect/>
          </a:stretch>
        </p:blipFill>
        <p:spPr>
          <a:xfrm>
            <a:off x="440250" y="0"/>
            <a:ext cx="8263510" cy="6051299"/>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56" name="Shape 1056"/>
        <p:cNvGrpSpPr/>
        <p:nvPr/>
      </p:nvGrpSpPr>
      <p:grpSpPr>
        <a:xfrm>
          <a:off x="0" y="0"/>
          <a:ext cx="0" cy="0"/>
          <a:chOff x="0" y="0"/>
          <a:chExt cx="0" cy="0"/>
        </a:xfrm>
      </p:grpSpPr>
      <p:pic>
        <p:nvPicPr>
          <p:cNvPr id="1057" name="Google Shape;1057;p146"/>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1058" name="Google Shape;1058;p146"/>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pic>
        <p:nvPicPr>
          <p:cNvPr id="1063" name="Google Shape;1063;p147"/>
          <p:cNvPicPr preferRelativeResize="0"/>
          <p:nvPr/>
        </p:nvPicPr>
        <p:blipFill>
          <a:blip r:embed="rId3">
            <a:alphaModFix/>
          </a:blip>
          <a:stretch>
            <a:fillRect/>
          </a:stretch>
        </p:blipFill>
        <p:spPr>
          <a:xfrm>
            <a:off x="2057400" y="152400"/>
            <a:ext cx="4999178" cy="6553199"/>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descr="Title" id="1068" name="Google Shape;1068;p148"/>
          <p:cNvSpPr txBox="1"/>
          <p:nvPr/>
        </p:nvSpPr>
        <p:spPr>
          <a:xfrm>
            <a:off x="0" y="0"/>
            <a:ext cx="9144000" cy="274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Mixing secondary colours and black</a:t>
            </a:r>
            <a:endParaRPr sz="3600">
              <a:solidFill>
                <a:srgbClr val="FFFFFF"/>
              </a:solidFill>
              <a:latin typeface="Oswald"/>
              <a:ea typeface="Oswald"/>
              <a:cs typeface="Oswald"/>
              <a:sym typeface="Oswald"/>
            </a:endParaRPr>
          </a:p>
          <a:p>
            <a:pPr indent="0" lvl="0" marL="0" rtl="0" algn="l">
              <a:spcBef>
                <a:spcPts val="0"/>
              </a:spcBef>
              <a:spcAft>
                <a:spcPts val="0"/>
              </a:spcAft>
              <a:buNone/>
            </a:pPr>
            <a:r>
              <a:t/>
            </a:r>
            <a:endParaRPr sz="18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 sz="2400">
                <a:solidFill>
                  <a:srgbClr val="00FF00"/>
                </a:solidFill>
                <a:latin typeface="Open Sans"/>
                <a:ea typeface="Open Sans"/>
                <a:cs typeface="Open Sans"/>
                <a:sym typeface="Open Sans"/>
              </a:rPr>
              <a:t>Green 		</a:t>
            </a:r>
            <a:r>
              <a:rPr b="1" lang="en" sz="2400">
                <a:solidFill>
                  <a:srgbClr val="CACACA"/>
                </a:solidFill>
                <a:latin typeface="Open Sans"/>
                <a:ea typeface="Open Sans"/>
                <a:cs typeface="Open Sans"/>
                <a:sym typeface="Open Sans"/>
              </a:rPr>
              <a:t>=</a:t>
            </a:r>
            <a:r>
              <a:rPr lang="en" sz="2400">
                <a:solidFill>
                  <a:srgbClr val="00FF00"/>
                </a:solidFill>
                <a:latin typeface="Open Sans"/>
                <a:ea typeface="Open Sans"/>
                <a:cs typeface="Open Sans"/>
                <a:sym typeface="Open Sans"/>
              </a:rPr>
              <a:t> </a:t>
            </a:r>
            <a:r>
              <a:rPr lang="en" sz="2400">
                <a:solidFill>
                  <a:srgbClr val="FFFF00"/>
                </a:solidFill>
                <a:latin typeface="Open Sans"/>
                <a:ea typeface="Open Sans"/>
                <a:cs typeface="Open Sans"/>
                <a:sym typeface="Open Sans"/>
              </a:rPr>
              <a:t>Yellow </a:t>
            </a:r>
            <a:r>
              <a:rPr lang="en" sz="2400">
                <a:solidFill>
                  <a:srgbClr val="CACACA"/>
                </a:solidFill>
                <a:latin typeface="Open Sans"/>
                <a:ea typeface="Open Sans"/>
                <a:cs typeface="Open Sans"/>
                <a:sym typeface="Open Sans"/>
              </a:rPr>
              <a:t>+ </a:t>
            </a:r>
            <a:r>
              <a:rPr lang="en" sz="2400">
                <a:solidFill>
                  <a:srgbClr val="00FFFF"/>
                </a:solidFill>
                <a:latin typeface="Open Sans"/>
                <a:ea typeface="Open Sans"/>
                <a:cs typeface="Open Sans"/>
                <a:sym typeface="Open Sans"/>
              </a:rPr>
              <a:t>cyan</a:t>
            </a:r>
            <a:endParaRPr sz="2400">
              <a:solidFill>
                <a:srgbClr val="00FF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400">
                <a:solidFill>
                  <a:srgbClr val="7D00FF"/>
                </a:solidFill>
                <a:latin typeface="Open Sans"/>
                <a:ea typeface="Open Sans"/>
                <a:cs typeface="Open Sans"/>
                <a:sym typeface="Open Sans"/>
              </a:rPr>
              <a:t>Blue-violet 	</a:t>
            </a:r>
            <a:r>
              <a:rPr b="1" lang="en" sz="2400">
                <a:solidFill>
                  <a:srgbClr val="CACACA"/>
                </a:solidFill>
                <a:latin typeface="Open Sans"/>
                <a:ea typeface="Open Sans"/>
                <a:cs typeface="Open Sans"/>
                <a:sym typeface="Open Sans"/>
              </a:rPr>
              <a:t>=</a:t>
            </a:r>
            <a:r>
              <a:rPr lang="en" sz="2400">
                <a:solidFill>
                  <a:srgbClr val="7D00FF"/>
                </a:solidFill>
                <a:latin typeface="Open Sans"/>
                <a:ea typeface="Open Sans"/>
                <a:cs typeface="Open Sans"/>
                <a:sym typeface="Open Sans"/>
              </a:rPr>
              <a:t> </a:t>
            </a:r>
            <a:r>
              <a:rPr lang="en" sz="2400">
                <a:solidFill>
                  <a:srgbClr val="00FFFF"/>
                </a:solidFill>
                <a:latin typeface="Open Sans"/>
                <a:ea typeface="Open Sans"/>
                <a:cs typeface="Open Sans"/>
                <a:sym typeface="Open Sans"/>
              </a:rPr>
              <a:t>Cyan </a:t>
            </a:r>
            <a:r>
              <a:rPr lang="en" sz="2400">
                <a:solidFill>
                  <a:srgbClr val="CACACA"/>
                </a:solidFill>
                <a:latin typeface="Open Sans"/>
                <a:ea typeface="Open Sans"/>
                <a:cs typeface="Open Sans"/>
                <a:sym typeface="Open Sans"/>
              </a:rPr>
              <a:t>+ </a:t>
            </a:r>
            <a:r>
              <a:rPr lang="en" sz="2400">
                <a:solidFill>
                  <a:srgbClr val="FF00FF"/>
                </a:solidFill>
                <a:latin typeface="Open Sans"/>
                <a:ea typeface="Open Sans"/>
                <a:cs typeface="Open Sans"/>
                <a:sym typeface="Open Sans"/>
              </a:rPr>
              <a:t>magenta</a:t>
            </a:r>
            <a:endParaRPr sz="2400">
              <a:solidFill>
                <a:srgbClr val="FF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400">
                <a:solidFill>
                  <a:srgbClr val="FF4400"/>
                </a:solidFill>
                <a:latin typeface="Open Sans"/>
                <a:ea typeface="Open Sans"/>
                <a:cs typeface="Open Sans"/>
                <a:sym typeface="Open Sans"/>
              </a:rPr>
              <a:t>Red-orange	</a:t>
            </a:r>
            <a:r>
              <a:rPr b="1" lang="en" sz="2400">
                <a:solidFill>
                  <a:srgbClr val="CACACA"/>
                </a:solidFill>
                <a:latin typeface="Open Sans"/>
                <a:ea typeface="Open Sans"/>
                <a:cs typeface="Open Sans"/>
                <a:sym typeface="Open Sans"/>
              </a:rPr>
              <a:t>=</a:t>
            </a:r>
            <a:r>
              <a:rPr lang="en" sz="2400">
                <a:solidFill>
                  <a:srgbClr val="FF4400"/>
                </a:solidFill>
                <a:latin typeface="Open Sans"/>
                <a:ea typeface="Open Sans"/>
                <a:cs typeface="Open Sans"/>
                <a:sym typeface="Open Sans"/>
              </a:rPr>
              <a:t> </a:t>
            </a:r>
            <a:r>
              <a:rPr lang="en" sz="2400">
                <a:solidFill>
                  <a:srgbClr val="FF00FF"/>
                </a:solidFill>
                <a:latin typeface="Open Sans"/>
                <a:ea typeface="Open Sans"/>
                <a:cs typeface="Open Sans"/>
                <a:sym typeface="Open Sans"/>
              </a:rPr>
              <a:t>Magenta </a:t>
            </a:r>
            <a:r>
              <a:rPr lang="en" sz="2400">
                <a:solidFill>
                  <a:srgbClr val="CACACA"/>
                </a:solidFill>
                <a:latin typeface="Open Sans"/>
                <a:ea typeface="Open Sans"/>
                <a:cs typeface="Open Sans"/>
                <a:sym typeface="Open Sans"/>
              </a:rPr>
              <a:t>+ </a:t>
            </a:r>
            <a:r>
              <a:rPr lang="en" sz="2400">
                <a:solidFill>
                  <a:srgbClr val="FFFF00"/>
                </a:solidFill>
                <a:latin typeface="Open Sans"/>
                <a:ea typeface="Open Sans"/>
                <a:cs typeface="Open Sans"/>
                <a:sym typeface="Open Sans"/>
              </a:rPr>
              <a:t>yellow</a:t>
            </a:r>
            <a:r>
              <a:rPr lang="en" sz="2400">
                <a:solidFill>
                  <a:srgbClr val="CACACA"/>
                </a:solidFill>
                <a:latin typeface="Open Sans"/>
                <a:ea typeface="Open Sans"/>
                <a:cs typeface="Open Sans"/>
                <a:sym typeface="Open Sans"/>
              </a:rPr>
              <a:t> </a:t>
            </a:r>
            <a:endParaRPr sz="2400">
              <a:solidFill>
                <a:srgbClr val="FF4400"/>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400">
                <a:latin typeface="Open Sans"/>
                <a:ea typeface="Open Sans"/>
                <a:cs typeface="Open Sans"/>
                <a:sym typeface="Open Sans"/>
              </a:rPr>
              <a:t>Black 			</a:t>
            </a:r>
            <a:r>
              <a:rPr b="1" lang="en" sz="2400">
                <a:solidFill>
                  <a:srgbClr val="CACACA"/>
                </a:solidFill>
                <a:latin typeface="Open Sans"/>
                <a:ea typeface="Open Sans"/>
                <a:cs typeface="Open Sans"/>
                <a:sym typeface="Open Sans"/>
              </a:rPr>
              <a:t>=</a:t>
            </a:r>
            <a:r>
              <a:rPr lang="en" sz="2400">
                <a:latin typeface="Open Sans"/>
                <a:ea typeface="Open Sans"/>
                <a:cs typeface="Open Sans"/>
                <a:sym typeface="Open Sans"/>
              </a:rPr>
              <a:t> </a:t>
            </a:r>
            <a:r>
              <a:rPr lang="en" sz="2400">
                <a:solidFill>
                  <a:srgbClr val="FF00FF"/>
                </a:solidFill>
                <a:latin typeface="Open Sans"/>
                <a:ea typeface="Open Sans"/>
                <a:cs typeface="Open Sans"/>
                <a:sym typeface="Open Sans"/>
              </a:rPr>
              <a:t>Magenta </a:t>
            </a:r>
            <a:r>
              <a:rPr lang="en" sz="2400">
                <a:solidFill>
                  <a:srgbClr val="CACACA"/>
                </a:solidFill>
                <a:latin typeface="Open Sans"/>
                <a:ea typeface="Open Sans"/>
                <a:cs typeface="Open Sans"/>
                <a:sym typeface="Open Sans"/>
              </a:rPr>
              <a:t>+ </a:t>
            </a:r>
            <a:r>
              <a:rPr lang="en" sz="2400">
                <a:solidFill>
                  <a:srgbClr val="FFFF00"/>
                </a:solidFill>
                <a:latin typeface="Open Sans"/>
                <a:ea typeface="Open Sans"/>
                <a:cs typeface="Open Sans"/>
                <a:sym typeface="Open Sans"/>
              </a:rPr>
              <a:t>yellow </a:t>
            </a:r>
            <a:r>
              <a:rPr lang="en" sz="2400">
                <a:solidFill>
                  <a:srgbClr val="CACACA"/>
                </a:solidFill>
                <a:latin typeface="Open Sans"/>
                <a:ea typeface="Open Sans"/>
                <a:cs typeface="Open Sans"/>
                <a:sym typeface="Open Sans"/>
              </a:rPr>
              <a:t>+ </a:t>
            </a:r>
            <a:r>
              <a:rPr lang="en" sz="2400">
                <a:solidFill>
                  <a:srgbClr val="00FFFF"/>
                </a:solidFill>
                <a:latin typeface="Open Sans"/>
                <a:ea typeface="Open Sans"/>
                <a:cs typeface="Open Sans"/>
                <a:sym typeface="Open Sans"/>
              </a:rPr>
              <a:t>cyan</a:t>
            </a:r>
            <a:endParaRPr sz="1000">
              <a:solidFill>
                <a:srgbClr val="AAAAAA"/>
              </a:solidFill>
              <a:latin typeface="Average"/>
              <a:ea typeface="Average"/>
              <a:cs typeface="Average"/>
              <a:sym typeface="Average"/>
            </a:endParaRPr>
          </a:p>
        </p:txBody>
      </p:sp>
      <p:pic>
        <p:nvPicPr>
          <p:cNvPr id="1069" name="Google Shape;1069;p148"/>
          <p:cNvPicPr preferRelativeResize="0"/>
          <p:nvPr/>
        </p:nvPicPr>
        <p:blipFill>
          <a:blip r:embed="rId3">
            <a:alphaModFix/>
          </a:blip>
          <a:stretch>
            <a:fillRect/>
          </a:stretch>
        </p:blipFill>
        <p:spPr>
          <a:xfrm>
            <a:off x="6473925" y="74700"/>
            <a:ext cx="2593800" cy="2593800"/>
          </a:xfrm>
          <a:prstGeom prst="rect">
            <a:avLst/>
          </a:prstGeom>
          <a:noFill/>
          <a:ln>
            <a:noFill/>
          </a:ln>
        </p:spPr>
      </p:pic>
      <p:sp>
        <p:nvSpPr>
          <p:cNvPr descr="Translations" id="1070" name="Google Shape;1070;p148"/>
          <p:cNvSpPr txBox="1"/>
          <p:nvPr/>
        </p:nvSpPr>
        <p:spPr>
          <a:xfrm>
            <a:off x="0" y="2746200"/>
            <a:ext cx="9144000" cy="41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AAAAAA"/>
                </a:solidFill>
                <a:latin typeface="Average"/>
                <a:ea typeface="Average"/>
                <a:cs typeface="Average"/>
                <a:sym typeface="Average"/>
              </a:rPr>
              <a:t>ቀለሞች መቀላቀል፡ አረንጓዴ = ቢጫ + ሲያን፣ ሰማያዊ-ቫዮሌት = ሲያን + ማጌንታ፣ ቀይ-ብርቱካንማ = ማጌንታ + ቢጫ፣ ጥቁር = ቢጫ + ሲያን + ማጌንታ</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 sz="1100">
                <a:solidFill>
                  <a:srgbClr val="AAAAAA"/>
                </a:solidFill>
                <a:latin typeface="Average"/>
                <a:ea typeface="Average"/>
                <a:cs typeface="Average"/>
                <a:sym typeface="Average"/>
              </a:rPr>
              <a:t>مزج الألوان: الأخضر = أصفر + سماوي، الأزرق البنفسجي = سماوي + أرجواني، الأحمر البرتقالي = أرجواني + أصفر، الأسود = أصفر + سماوي + أرجواني</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Barreja de colors: Verd = Groc + cian, Blau-violeta = Cian + magenta, Vermell-taronja = Magenta + groc, Negre = Groc + cian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混合颜色：绿色 = 黄色 + 青色，蓝紫色 = 青色 + 洋红色，红橙色 = 洋红色 + 黄色，黑色 = 黄色 + 青色 + 洋红色</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 sz="1100">
                <a:solidFill>
                  <a:srgbClr val="AAAAAA"/>
                </a:solidFill>
                <a:latin typeface="Average"/>
                <a:ea typeface="Average"/>
                <a:cs typeface="Average"/>
                <a:sym typeface="Average"/>
              </a:rPr>
              <a:t>ترکیب رنگ‌ها: سبز = زرد + فیروزه‌ای، آبی-بنفش = فیروزه‌ای + سرخابی، قرمز-نارنجی = سرخابی + زرد، مشکی = زرد + فیروزه‌ای + سرخابی</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रंगों का मिश्रण: हरा = पीला + सियान, नीला-बैंगनी = सियान + मैजेंटा, लाल-नारंगी = मैजेंटा + पीला, काला = पीला + सियान + मैजेंटा</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色の混合：緑 = 黄色 + シアン、青紫 = シアン + マゼンタ、赤オレンジ = マゼンタ + 黄色、黒 = 黄色 + シアン + マゼンタ</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색상 혼합: 녹색 = 노랑 + 청록색, 청자색 = 청록색 + 자홍색, 빨강-주황색 = 자홍색 + 노랑색, 검정 = 노랑 + 청록색 + 자홍색</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Têkelkirina rengan: Kesk = Zer + şîn, Şîn-binefşî = şîn + magenta, Sor-porteqalî = magenta + zer, Reş = Zer + şîn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Mistura de cores: Verde = Amarelo + ciano, Azul-violeta = Ciano + magenta, Vermelho-laranja = Magenta + amarelo, Preto = Amarelo + ciano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ਰੰਗਾਂ ਦਾ ਮਿਸ਼ਰਣ: ਹਰਾ = ਪੀਲਾ + ਨੀਲਾ, ਨੀਲਾ-ਜਾਮਨੀ = ਨੀਲਾ + ਮੈਜੈਂਟਾ, ਲਾਲ-ਸੰਤਰੀ = ਮੈਜੈਂਟਾ + ਪੀਲਾ, ਕਾਲਾ = ਪੀਲਾ + ਨੀਲਾ + ਮੈਜੈਂਟਾ</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Смешивание цветов: Зеленый = Желтый + Голубой, Сине-фиолетовый = Голубой + Маджента, Красно-оранжевый = Маджента + Желтый, Черный = Желтый + Голубой + Маджента</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Midabada isku dhafka ah: Cagaar = Jaalle + cyan, buluug-violet = Cyan + magenta, Casaan-orange = Magenta + huruud ah, Madow = Jaalle + cyan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Mezcla de colores: Verde = Amarillo + cian, Azul-violeta = Cian + magenta, Rojo-naranja = Magenta + amarillo, Negro = Amarillo + cian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Rangi zinazochanganya: Kijani = Njano + cyan, Bluu-violet = Cyan + magenta, Nyekundu-machungwa = Magenta + manjano, Nyeusi = Njano + cyan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Paghahalo ng mga kulay: Berde = Yellow + cyan, Blue-violet = Cyan + magenta, Red-orange = Magenta + yellow, Black = Yellow + cyan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Renklerin karıştırılması: Yeşil = Sarı + camgöbeği, Mavi-mor = Camgöbeği + macenta, Kırmızı-turuncu = Macenta + sarı, Siyah = Sarı + camgöbeği + macenta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Змішування кольорів: зелений = жовтий + блакитний, синьо-фіолетовий = блакитний + пурпуровий, червоно-помаранчевий = пурпуровий + жовтий, чорний = жовтий + блакитний + пурпуровий</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 sz="1100">
                <a:solidFill>
                  <a:srgbClr val="AAAAAA"/>
                </a:solidFill>
                <a:latin typeface="Average"/>
                <a:ea typeface="Average"/>
                <a:cs typeface="Average"/>
                <a:sym typeface="Average"/>
              </a:rPr>
              <a:t>Pha trộn màu sắc: Xanh lá cây = Vàng + lục lam, Xanh lam tím = Lục lam + đỏ tươi, Đỏ cam = Đỏ tươi + vàng, Đen = Vàng + lục lam + đỏ tươi</a:t>
            </a:r>
            <a:endParaRPr sz="650">
              <a:solidFill>
                <a:srgbClr val="CACACA"/>
              </a:solidFill>
              <a:latin typeface="Average"/>
              <a:ea typeface="Average"/>
              <a:cs typeface="Average"/>
              <a:sym typeface="Average"/>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descr="Translations" id="1075" name="Google Shape;1075;p149"/>
          <p:cNvSpPr txBox="1"/>
          <p:nvPr/>
        </p:nvSpPr>
        <p:spPr>
          <a:xfrm>
            <a:off x="4173900" y="0"/>
            <a:ext cx="49701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50">
                <a:solidFill>
                  <a:srgbClr val="AAAAAA"/>
                </a:solidFill>
                <a:latin typeface="Average"/>
                <a:ea typeface="Average"/>
                <a:cs typeface="Average"/>
                <a:sym typeface="Average"/>
              </a:rPr>
              <a:t>የስራዎን ፎቶ እንዲያነሳ አስተማሪዎን ይጠይቁ</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 sz="1650">
                <a:solidFill>
                  <a:srgbClr val="AAAAAA"/>
                </a:solidFill>
                <a:latin typeface="Average"/>
                <a:ea typeface="Average"/>
                <a:cs typeface="Average"/>
                <a:sym typeface="Average"/>
              </a:rPr>
              <a:t>اطلب من معلمك أن يلتقط صورة لعملك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Demana al teu professor/a que faci una foto de la teva feina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让你的老师给你的作品拍照</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 sz="1650">
                <a:solidFill>
                  <a:srgbClr val="AAAAAA"/>
                </a:solidFill>
                <a:latin typeface="Average"/>
                <a:ea typeface="Average"/>
                <a:cs typeface="Average"/>
                <a:sym typeface="Average"/>
              </a:rPr>
              <a:t>از معلمتان بخواهید از کارتان عکس بگیرد</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अपने शिक्षक से अपने काम की तस्वीर लेने के लिए कहें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先生にあなたの作品の写真を撮ってもらいましょう</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선생님께 당신의 작품 사진을 찍어달라고 부탁하세요</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Ji mamosteyê/a xwe bixwaze ku wêneyekî xebata te bigire</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Peça ao seu professor para tirar uma foto do seu trabalho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ਆਪਣੇ ਅਧਿਆਪਕ ਨੂੰ ਆਪਣੇ ਕੰਮ ਦੀ ਫੋਟੋ ਖਿੱਚਣ ਲਈ ਕਹੋ।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Попросите учителя сфотографировать вашу работу.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Weydii macalinkaaga inuu sawir ka qaado shaqadaada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Pídele a tu profesor que tome una foto de tu trabajo.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Mwambie mwalimu wako apige picha ya kazi yako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Hilingin sa iyong guro na kumuha ng larawan ng iyong gawa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Öğretmeninizden çalışmanızın fotoğrafını çekmesini isteyin</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Попросіть свого вчителя сфотографувати вашу роботу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Yêu cầu giáo viên chụp ảnh bài làm của bạn</a:t>
            </a:r>
            <a:endParaRPr sz="1650">
              <a:solidFill>
                <a:srgbClr val="AAAAAA"/>
              </a:solidFill>
              <a:latin typeface="Average"/>
              <a:ea typeface="Average"/>
              <a:cs typeface="Average"/>
              <a:sym typeface="Average"/>
            </a:endParaRPr>
          </a:p>
        </p:txBody>
      </p:sp>
      <p:grpSp>
        <p:nvGrpSpPr>
          <p:cNvPr id="1076" name="Google Shape;1076;p149"/>
          <p:cNvGrpSpPr/>
          <p:nvPr/>
        </p:nvGrpSpPr>
        <p:grpSpPr>
          <a:xfrm>
            <a:off x="-12" y="0"/>
            <a:ext cx="4173913" cy="6857999"/>
            <a:chOff x="-12" y="0"/>
            <a:chExt cx="4173913" cy="6857999"/>
          </a:xfrm>
        </p:grpSpPr>
        <p:pic>
          <p:nvPicPr>
            <p:cNvPr id="1077" name="Google Shape;1077;p149"/>
            <p:cNvPicPr preferRelativeResize="0"/>
            <p:nvPr/>
          </p:nvPicPr>
          <p:blipFill>
            <a:blip r:embed="rId3">
              <a:alphaModFix/>
            </a:blip>
            <a:stretch>
              <a:fillRect/>
            </a:stretch>
          </p:blipFill>
          <p:spPr>
            <a:xfrm>
              <a:off x="-12" y="1292999"/>
              <a:ext cx="4173769" cy="5565000"/>
            </a:xfrm>
            <a:prstGeom prst="rect">
              <a:avLst/>
            </a:prstGeom>
            <a:noFill/>
            <a:ln>
              <a:noFill/>
            </a:ln>
          </p:spPr>
        </p:pic>
        <p:sp>
          <p:nvSpPr>
            <p:cNvPr id="1078" name="Google Shape;1078;p149"/>
            <p:cNvSpPr txBox="1"/>
            <p:nvPr/>
          </p:nvSpPr>
          <p:spPr>
            <a:xfrm>
              <a:off x="0" y="0"/>
              <a:ext cx="4173900" cy="129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FFFFFF"/>
                  </a:solidFill>
                  <a:latin typeface="Oswald"/>
                  <a:ea typeface="Oswald"/>
                  <a:cs typeface="Oswald"/>
                  <a:sym typeface="Oswald"/>
                </a:rPr>
                <a:t>Ask your teacher to take a photo of your work</a:t>
              </a:r>
              <a:endParaRPr sz="1200"/>
            </a:p>
          </p:txBody>
        </p:sp>
      </p:gr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descr="All text" id="1083" name="Google Shape;1083;p150"/>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rgbClr val="FFFFFF"/>
                </a:solidFill>
                <a:latin typeface="Oswald"/>
                <a:ea typeface="Oswald"/>
                <a:cs typeface="Oswald"/>
                <a:sym typeface="Oswald"/>
              </a:rPr>
              <a:t>Wait for clean up time!</a:t>
            </a:r>
            <a:endParaRPr sz="4000">
              <a:solidFill>
                <a:srgbClr val="FFFFFF"/>
              </a:solidFill>
              <a:latin typeface="Oswald"/>
              <a:ea typeface="Oswald"/>
              <a:cs typeface="Oswald"/>
              <a:sym typeface="Oswald"/>
            </a:endParaRPr>
          </a:p>
          <a:p>
            <a:pPr indent="0" lvl="0" marL="0" rtl="0" algn="l">
              <a:spcBef>
                <a:spcPts val="0"/>
              </a:spcBef>
              <a:spcAft>
                <a:spcPts val="0"/>
              </a:spcAft>
              <a:buNone/>
            </a:pPr>
            <a:r>
              <a:t/>
            </a:r>
            <a:endParaRPr sz="28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Dump your water</a:t>
            </a:r>
            <a:r>
              <a:rPr lang="en" sz="1900">
                <a:solidFill>
                  <a:srgbClr val="CACACA"/>
                </a:solidFill>
                <a:latin typeface="Average"/>
                <a:ea typeface="Average"/>
                <a:cs typeface="Average"/>
                <a:sym typeface="Average"/>
              </a:rPr>
              <a:t> in the sink closest to the door.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Stack your containers</a:t>
            </a:r>
            <a:r>
              <a:rPr lang="en" sz="1900">
                <a:solidFill>
                  <a:srgbClr val="CACACA"/>
                </a:solidFill>
                <a:latin typeface="Average"/>
                <a:ea typeface="Average"/>
                <a:cs typeface="Average"/>
                <a:sym typeface="Average"/>
              </a:rPr>
              <a:t> next to the sink.</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Do not clean</a:t>
            </a:r>
            <a:r>
              <a:rPr lang="en" sz="1900">
                <a:solidFill>
                  <a:srgbClr val="CACACA"/>
                </a:solidFill>
                <a:latin typeface="Average"/>
                <a:ea typeface="Average"/>
                <a:cs typeface="Average"/>
                <a:sym typeface="Average"/>
              </a:rPr>
              <a:t> out your palette. </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You will add water and use it again tomorrow.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Fold your booklet</a:t>
            </a:r>
            <a:r>
              <a:rPr lang="en" sz="1900">
                <a:solidFill>
                  <a:srgbClr val="CACACA"/>
                </a:solidFill>
                <a:latin typeface="Average"/>
                <a:ea typeface="Average"/>
                <a:cs typeface="Average"/>
                <a:sym typeface="Average"/>
              </a:rPr>
              <a:t> open and </a:t>
            </a:r>
            <a:r>
              <a:rPr b="1" lang="en" sz="1900">
                <a:solidFill>
                  <a:srgbClr val="FFFFFF"/>
                </a:solidFill>
                <a:latin typeface="Average"/>
                <a:ea typeface="Average"/>
                <a:cs typeface="Average"/>
                <a:sym typeface="Average"/>
              </a:rPr>
              <a:t>stack it</a:t>
            </a:r>
            <a:r>
              <a:rPr lang="en" sz="1900">
                <a:solidFill>
                  <a:srgbClr val="CACACA"/>
                </a:solidFill>
                <a:latin typeface="Average"/>
                <a:ea typeface="Average"/>
                <a:cs typeface="Average"/>
                <a:sym typeface="Average"/>
              </a:rPr>
              <a:t> on top of your palette to dry.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Put your palette and booklet away </a:t>
            </a:r>
            <a:r>
              <a:rPr b="1" lang="en" sz="1900">
                <a:solidFill>
                  <a:srgbClr val="FFFFFF"/>
                </a:solidFill>
                <a:latin typeface="Average"/>
                <a:ea typeface="Average"/>
                <a:cs typeface="Average"/>
                <a:sym typeface="Average"/>
              </a:rPr>
              <a:t>inside </a:t>
            </a:r>
            <a:r>
              <a:rPr b="1" lang="en" sz="1900">
                <a:solidFill>
                  <a:srgbClr val="00FF00"/>
                </a:solidFill>
                <a:latin typeface="Average"/>
                <a:ea typeface="Average"/>
                <a:cs typeface="Average"/>
                <a:sym typeface="Average"/>
              </a:rPr>
              <a:t>your cubby</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Is your </a:t>
            </a:r>
            <a:r>
              <a:rPr b="1" lang="en" sz="1900">
                <a:solidFill>
                  <a:srgbClr val="FFFFFF"/>
                </a:solidFill>
                <a:latin typeface="Average"/>
                <a:ea typeface="Average"/>
                <a:cs typeface="Average"/>
                <a:sym typeface="Average"/>
              </a:rPr>
              <a:t>cubby full</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Give me your old portrait and depth drawing booklets to recycle!</a:t>
            </a:r>
            <a:endParaRPr sz="1900">
              <a:solidFill>
                <a:srgbClr val="CACACA"/>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